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5" r:id="rId2"/>
    <p:sldId id="342" r:id="rId3"/>
    <p:sldId id="345" r:id="rId4"/>
    <p:sldId id="346" r:id="rId5"/>
    <p:sldId id="347" r:id="rId6"/>
    <p:sldId id="348" r:id="rId7"/>
    <p:sldId id="350" r:id="rId8"/>
    <p:sldId id="351" r:id="rId9"/>
    <p:sldId id="352" r:id="rId10"/>
    <p:sldId id="368" r:id="rId11"/>
    <p:sldId id="564" r:id="rId12"/>
    <p:sldId id="369" r:id="rId13"/>
    <p:sldId id="370" r:id="rId14"/>
    <p:sldId id="371" r:id="rId15"/>
    <p:sldId id="353" r:id="rId16"/>
    <p:sldId id="565" r:id="rId17"/>
    <p:sldId id="405" r:id="rId18"/>
    <p:sldId id="406" r:id="rId19"/>
    <p:sldId id="407" r:id="rId20"/>
    <p:sldId id="415" r:id="rId21"/>
    <p:sldId id="416" r:id="rId22"/>
    <p:sldId id="419" r:id="rId23"/>
    <p:sldId id="420" r:id="rId24"/>
    <p:sldId id="421" r:id="rId25"/>
    <p:sldId id="422" r:id="rId26"/>
    <p:sldId id="423" r:id="rId27"/>
    <p:sldId id="424" r:id="rId28"/>
    <p:sldId id="417" r:id="rId29"/>
    <p:sldId id="418" r:id="rId30"/>
    <p:sldId id="425" r:id="rId31"/>
    <p:sldId id="426" r:id="rId32"/>
    <p:sldId id="427" r:id="rId33"/>
    <p:sldId id="428" r:id="rId34"/>
    <p:sldId id="429" r:id="rId35"/>
    <p:sldId id="430" r:id="rId36"/>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4" d="100"/>
          <a:sy n="114" d="100"/>
        </p:scale>
        <p:origin x="189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11/15/19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11/15/19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E9E5560D-FC18-2340-A751-0316EFECAD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017FD3B8-85C9-3D42-ACC5-E76A225E07FF}" type="slidenum">
              <a:rPr lang="en-US" altLang="en-US"/>
              <a:pPr algn="r" eaLnBrk="1" hangingPunct="1">
                <a:spcBef>
                  <a:spcPct val="0"/>
                </a:spcBef>
              </a:pPr>
              <a:t>6</a:t>
            </a:fld>
            <a:endParaRPr lang="en-US" altLang="en-US"/>
          </a:p>
        </p:txBody>
      </p:sp>
      <p:sp>
        <p:nvSpPr>
          <p:cNvPr id="65538" name="Rectangle 2">
            <a:extLst>
              <a:ext uri="{FF2B5EF4-FFF2-40B4-BE49-F238E27FC236}">
                <a16:creationId xmlns:a16="http://schemas.microsoft.com/office/drawing/2014/main" id="{6423DF8A-3C21-334B-AEBF-A472760AF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A7AB69BB-150F-1B45-BF7D-55FEF8532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5-8 </a:t>
            </a:r>
            <a:r>
              <a:rPr lang="en-US" altLang="en-US">
                <a:latin typeface="LegacySans-Medium"/>
              </a:rPr>
              <a:t>A three-point mapping cross involving the </a:t>
            </a:r>
            <a:r>
              <a:rPr lang="en-US" altLang="en-US" i="1">
                <a:latin typeface="LegacySans-Medium"/>
              </a:rPr>
              <a:t>yellow </a:t>
            </a:r>
            <a:r>
              <a:rPr lang="en-US" altLang="en-US">
                <a:latin typeface="LegacySans-Medium"/>
              </a:rPr>
              <a:t>(</a:t>
            </a:r>
            <a:r>
              <a:rPr lang="en-US" altLang="en-US" i="1">
                <a:latin typeface="LegacySans-Medium"/>
              </a:rPr>
              <a:t>y </a:t>
            </a:r>
            <a:r>
              <a:rPr lang="en-US" altLang="en-US">
                <a:latin typeface="LegacySans-Medium"/>
              </a:rPr>
              <a:t>or y</a:t>
            </a:r>
            <a:r>
              <a:rPr lang="en-US" altLang="en-US" baseline="30000">
                <a:latin typeface="LegacySans-Medium"/>
              </a:rPr>
              <a:t>+</a:t>
            </a:r>
            <a:r>
              <a:rPr lang="en-US" altLang="en-US">
                <a:latin typeface="LegacySans-Medium"/>
              </a:rPr>
              <a:t>), </a:t>
            </a:r>
            <a:r>
              <a:rPr lang="en-US" altLang="en-US" i="1">
                <a:latin typeface="LegacySans-Medium"/>
              </a:rPr>
              <a:t>white </a:t>
            </a:r>
            <a:r>
              <a:rPr lang="en-US" altLang="en-US">
                <a:latin typeface="LegacySans-Medium"/>
              </a:rPr>
              <a:t>(</a:t>
            </a:r>
            <a:r>
              <a:rPr lang="en-US" altLang="en-US" i="1">
                <a:latin typeface="LegacySans-Medium"/>
              </a:rPr>
              <a:t>w </a:t>
            </a:r>
            <a:r>
              <a:rPr lang="en-US" altLang="en-US">
                <a:latin typeface="LegacySans-Medium"/>
              </a:rPr>
              <a:t>or w</a:t>
            </a:r>
            <a:r>
              <a:rPr lang="en-US" altLang="en-US" baseline="30000">
                <a:latin typeface="LegacySans-Medium"/>
              </a:rPr>
              <a:t>+</a:t>
            </a:r>
            <a:r>
              <a:rPr lang="en-US" altLang="en-US">
                <a:latin typeface="LegacySans-Medium"/>
              </a:rPr>
              <a:t>), and </a:t>
            </a:r>
            <a:r>
              <a:rPr lang="en-US" altLang="en-US" i="1">
                <a:latin typeface="LegacySans-Medium"/>
              </a:rPr>
              <a:t>echinus </a:t>
            </a:r>
            <a:r>
              <a:rPr lang="en-US" altLang="en-US">
                <a:latin typeface="LegacySans-Medium"/>
              </a:rPr>
              <a:t>(</a:t>
            </a:r>
            <a:r>
              <a:rPr lang="en-US" altLang="en-US" i="1">
                <a:latin typeface="LegacySans-Medium"/>
              </a:rPr>
              <a:t>ec </a:t>
            </a:r>
            <a:r>
              <a:rPr lang="en-US" altLang="en-US">
                <a:latin typeface="LegacySans-Medium"/>
              </a:rPr>
              <a:t>or ec</a:t>
            </a:r>
            <a:r>
              <a:rPr lang="en-US" altLang="en-US" baseline="30000">
                <a:latin typeface="LegacySans-Medium"/>
              </a:rPr>
              <a:t>+</a:t>
            </a:r>
            <a:r>
              <a:rPr lang="en-US" altLang="en-US">
                <a:latin typeface="LegacySans-Medium"/>
              </a:rPr>
              <a:t>) genes in </a:t>
            </a:r>
            <a:r>
              <a:rPr lang="en-US" altLang="en-US" i="1">
                <a:latin typeface="LegacySans-Medium"/>
              </a:rPr>
              <a:t>Drosophila melanogaster</a:t>
            </a:r>
            <a:r>
              <a:rPr lang="en-US" altLang="en-US">
                <a:latin typeface="LegacySans-Medium"/>
              </a:rPr>
              <a:t>. NCO, SCO, and DCO refer to noncrossover, single-crossover, and double-crossover groups, respectively. Centromeres are not drawn on the chromosomes, and only two nonsister chromatids are initially shown in the left-hand column.</a:t>
            </a:r>
          </a:p>
        </p:txBody>
      </p:sp>
    </p:spTree>
    <p:extLst>
      <p:ext uri="{BB962C8B-B14F-4D97-AF65-F5344CB8AC3E}">
        <p14:creationId xmlns:p14="http://schemas.microsoft.com/office/powerpoint/2010/main" val="35186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D4EB763-20CC-4D41-81FB-8BDAB55AD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D8DBA0B9-4C64-F94A-9E41-B4DF12974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59" name="Slide Number Placeholder 3">
            <a:extLst>
              <a:ext uri="{FF2B5EF4-FFF2-40B4-BE49-F238E27FC236}">
                <a16:creationId xmlns:a16="http://schemas.microsoft.com/office/drawing/2014/main" id="{0A0033D9-666C-E94F-AA50-84A64F3B6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0FC7E1C-47C7-1F48-BD6D-D5574A1D0CAB}" type="slidenum">
              <a:rPr lang="en-US" altLang="en-US" smtClean="0">
                <a:cs typeface="Arial" panose="020B0604020202020204" pitchFamily="34" charset="0"/>
              </a:rPr>
              <a:pPr>
                <a:spcBef>
                  <a:spcPct val="0"/>
                </a:spcBef>
              </a:pPr>
              <a:t>8</a:t>
            </a:fld>
            <a:endParaRPr lang="en-US" altLang="en-US">
              <a:cs typeface="Arial" panose="020B0604020202020204" pitchFamily="34" charset="0"/>
            </a:endParaRPr>
          </a:p>
        </p:txBody>
      </p:sp>
    </p:spTree>
    <p:extLst>
      <p:ext uri="{BB962C8B-B14F-4D97-AF65-F5344CB8AC3E}">
        <p14:creationId xmlns:p14="http://schemas.microsoft.com/office/powerpoint/2010/main" val="72971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AC4D4FAD-200C-6F40-9CAC-FD062A4B5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CDFD4A-B812-2D4D-90AF-1D4053512128}" type="slidenum">
              <a:rPr lang="en-US" altLang="en-US" smtClean="0"/>
              <a:pPr>
                <a:spcBef>
                  <a:spcPct val="0"/>
                </a:spcBef>
              </a:pPr>
              <a:t>19</a:t>
            </a:fld>
            <a:endParaRPr lang="en-US" altLang="en-US"/>
          </a:p>
        </p:txBody>
      </p:sp>
      <p:sp>
        <p:nvSpPr>
          <p:cNvPr id="61442" name="Rectangle 2">
            <a:extLst>
              <a:ext uri="{FF2B5EF4-FFF2-40B4-BE49-F238E27FC236}">
                <a16:creationId xmlns:a16="http://schemas.microsoft.com/office/drawing/2014/main" id="{C5239245-3065-A840-9BE6-0516DD243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677FF88-4505-E542-952B-014FD9C7C0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10-9a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38830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5F7516D-A244-7543-A3D3-8311DEBF1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B9C2A0-F352-5547-94D3-37EB95D8E928}" type="slidenum">
              <a:rPr lang="en-US" altLang="en-US" smtClean="0"/>
              <a:pPr>
                <a:spcBef>
                  <a:spcPct val="0"/>
                </a:spcBef>
              </a:pPr>
              <a:t>20</a:t>
            </a:fld>
            <a:endParaRPr lang="en-US" altLang="en-US"/>
          </a:p>
        </p:txBody>
      </p:sp>
      <p:sp>
        <p:nvSpPr>
          <p:cNvPr id="34818" name="Rectangle 2">
            <a:extLst>
              <a:ext uri="{FF2B5EF4-FFF2-40B4-BE49-F238E27FC236}">
                <a16:creationId xmlns:a16="http://schemas.microsoft.com/office/drawing/2014/main" id="{23B6B004-4727-BC47-9776-A962141C4E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302AD755-DA09-084E-91FD-F4D3292F59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10-9b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61876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9E055B3-5868-5249-B96E-E0705C4DB1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69F9ED-1E8E-564E-8676-5B004D0C6DFA}" type="slidenum">
              <a:rPr lang="en-US" altLang="en-US" smtClean="0"/>
              <a:pPr>
                <a:spcBef>
                  <a:spcPct val="0"/>
                </a:spcBef>
              </a:pPr>
              <a:t>21</a:t>
            </a:fld>
            <a:endParaRPr lang="en-US" altLang="en-US"/>
          </a:p>
        </p:txBody>
      </p:sp>
      <p:sp>
        <p:nvSpPr>
          <p:cNvPr id="36866" name="Rectangle 2">
            <a:extLst>
              <a:ext uri="{FF2B5EF4-FFF2-40B4-BE49-F238E27FC236}">
                <a16:creationId xmlns:a16="http://schemas.microsoft.com/office/drawing/2014/main" id="{A47188B1-4E2A-8541-899E-C166A9760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63FA553D-BB37-3E48-BBEF-1706BB2E22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10-11 </a:t>
            </a:r>
            <a:r>
              <a:rPr lang="en-US" altLang="en-US"/>
              <a:t>Basic structures of nucleoside diphosphates and triphosphates, as illustrated by deoxythymidine diphosphate and deoxyadenosine triphosphate</a:t>
            </a:r>
            <a:endParaRPr lang="en-GB" altLang="en-US"/>
          </a:p>
        </p:txBody>
      </p:sp>
    </p:spTree>
    <p:extLst>
      <p:ext uri="{BB962C8B-B14F-4D97-AF65-F5344CB8AC3E}">
        <p14:creationId xmlns:p14="http://schemas.microsoft.com/office/powerpoint/2010/main" val="229331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153CE59-DCC6-CD4A-99F2-2554AC7EA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F82B9-4E6F-5E49-9EB0-165F96FB4EED}" type="slidenum">
              <a:rPr lang="en-US" altLang="en-US" smtClean="0"/>
              <a:pPr>
                <a:spcBef>
                  <a:spcPct val="0"/>
                </a:spcBef>
              </a:pPr>
              <a:t>26</a:t>
            </a:fld>
            <a:endParaRPr lang="en-US" altLang="en-US"/>
          </a:p>
        </p:txBody>
      </p:sp>
      <p:sp>
        <p:nvSpPr>
          <p:cNvPr id="43010" name="Rectangle 2">
            <a:extLst>
              <a:ext uri="{FF2B5EF4-FFF2-40B4-BE49-F238E27FC236}">
                <a16:creationId xmlns:a16="http://schemas.microsoft.com/office/drawing/2014/main" id="{84A7FDB2-FF00-1843-92C6-688D93370E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20F2CD96-A451-6543-BD31-4F1D515CB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10-12 </a:t>
            </a:r>
            <a:r>
              <a:rPr lang="en-US" altLang="en-US"/>
              <a:t>(a) Linkage of two nucleotides by the formation of a </a:t>
            </a:r>
            <a:r>
              <a:rPr lang="en-US" altLang="en-US">
                <a:latin typeface="LegacySans-Medium"/>
              </a:rPr>
              <a:t>C-3</a:t>
            </a:r>
            <a:r>
              <a:rPr lang="ja-JP" altLang="en-US">
                <a:latin typeface="LegacySans-Medium"/>
              </a:rPr>
              <a:t>’</a:t>
            </a:r>
            <a:r>
              <a:rPr lang="en-US" altLang="ja-JP">
                <a:latin typeface="LegacySans-Medium"/>
              </a:rPr>
              <a:t> –C-5</a:t>
            </a:r>
            <a:r>
              <a:rPr lang="ja-JP" altLang="en-US">
                <a:latin typeface="LegacySans-Medium"/>
              </a:rPr>
              <a:t>’</a:t>
            </a:r>
            <a:r>
              <a:rPr lang="en-US" altLang="ja-JP">
                <a:latin typeface="LegacySans-Medium"/>
              </a:rPr>
              <a:t> (3</a:t>
            </a:r>
            <a:r>
              <a:rPr lang="ja-JP" altLang="en-US">
                <a:latin typeface="LegacySans-Medium"/>
              </a:rPr>
              <a:t>’</a:t>
            </a:r>
            <a:r>
              <a:rPr lang="en-US" altLang="ja-JP">
                <a:latin typeface="LegacySans-Medium"/>
              </a:rPr>
              <a:t> –5</a:t>
            </a:r>
            <a:r>
              <a:rPr lang="ja-JP" altLang="en-US">
                <a:latin typeface="LegacySans-Medium"/>
              </a:rPr>
              <a:t>’</a:t>
            </a:r>
            <a:r>
              <a:rPr lang="en-US" altLang="ja-JP">
                <a:latin typeface="LegacySans-Medium"/>
              </a:rPr>
              <a:t>)</a:t>
            </a:r>
            <a:r>
              <a:rPr lang="en-US" altLang="ja-JP"/>
              <a:t> phosphodiester bond, producing a dinucleotide. (b) Shorthand notation for a polynucleotide chain.</a:t>
            </a:r>
            <a:endParaRPr lang="en-GB" altLang="en-US"/>
          </a:p>
        </p:txBody>
      </p:sp>
    </p:spTree>
    <p:extLst>
      <p:ext uri="{BB962C8B-B14F-4D97-AF65-F5344CB8AC3E}">
        <p14:creationId xmlns:p14="http://schemas.microsoft.com/office/powerpoint/2010/main" val="35886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AF74EB0-52E5-CF45-8A80-CE69AF746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9123AA-F40A-0D4B-A1B1-59189C9476EA}" type="slidenum">
              <a:rPr lang="en-US" altLang="en-US" smtClean="0"/>
              <a:pPr>
                <a:spcBef>
                  <a:spcPct val="0"/>
                </a:spcBef>
              </a:pPr>
              <a:t>28</a:t>
            </a:fld>
            <a:endParaRPr lang="en-US" altLang="en-US"/>
          </a:p>
        </p:txBody>
      </p:sp>
      <p:sp>
        <p:nvSpPr>
          <p:cNvPr id="46082" name="Rectangle 2">
            <a:extLst>
              <a:ext uri="{FF2B5EF4-FFF2-40B4-BE49-F238E27FC236}">
                <a16:creationId xmlns:a16="http://schemas.microsoft.com/office/drawing/2014/main" id="{6C636EC4-45FC-3A40-8352-24A302250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CAB676C-E959-B847-BEEF-1F6CA833F8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10_14c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362839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FC01A52-C976-B44B-9A2E-DBE447362E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85D621-CDE0-3A4C-9E41-1E033664145B}" type="slidenum">
              <a:rPr lang="en-US" altLang="en-US" smtClean="0"/>
              <a:pPr>
                <a:spcBef>
                  <a:spcPct val="0"/>
                </a:spcBef>
              </a:pPr>
              <a:t>32</a:t>
            </a:fld>
            <a:endParaRPr lang="en-US" altLang="en-US"/>
          </a:p>
        </p:txBody>
      </p:sp>
      <p:sp>
        <p:nvSpPr>
          <p:cNvPr id="51202" name="Rectangle 2">
            <a:extLst>
              <a:ext uri="{FF2B5EF4-FFF2-40B4-BE49-F238E27FC236}">
                <a16:creationId xmlns:a16="http://schemas.microsoft.com/office/drawing/2014/main" id="{0E1BFD86-5A07-B545-A8E1-A02A96277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A9C96DF1-BE26-044C-AEC9-8E0747F88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323564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9F2D541-EF42-8A42-BA61-D1C71D0C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ED7388-9CD1-4844-956E-8AB49D4E9C19}" type="slidenum">
              <a:rPr lang="en-US" altLang="en-US" smtClean="0"/>
              <a:pPr>
                <a:spcBef>
                  <a:spcPct val="0"/>
                </a:spcBef>
              </a:pPr>
              <a:t>35</a:t>
            </a:fld>
            <a:endParaRPr lang="en-US" altLang="en-US"/>
          </a:p>
        </p:txBody>
      </p:sp>
      <p:sp>
        <p:nvSpPr>
          <p:cNvPr id="55298" name="Rectangle 2">
            <a:extLst>
              <a:ext uri="{FF2B5EF4-FFF2-40B4-BE49-F238E27FC236}">
                <a16:creationId xmlns:a16="http://schemas.microsoft.com/office/drawing/2014/main" id="{19112149-CE25-F047-B895-1E14BC7A8F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754D7940-5D72-B745-B3EC-BEEC3FFBC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83963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11/15/19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11/15/19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11/15/19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11/15/19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11/15/19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11/15/19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11/15/19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29</a:t>
            </a:r>
            <a:br>
              <a:rPr lang="en-US" altLang="en-US" dirty="0"/>
            </a:br>
            <a:r>
              <a:rPr lang="en-US" altLang="en-US" dirty="0">
                <a:ea typeface="MS PGothic"/>
              </a:rPr>
              <a:t>November 15</a:t>
            </a:r>
            <a:r>
              <a:rPr lang="en-US" altLang="en-US" baseline="30000" dirty="0">
                <a:ea typeface="MS PGothic"/>
              </a:rPr>
              <a:t>th</a:t>
            </a:r>
            <a:r>
              <a:rPr lang="en-US" altLang="en-US" dirty="0">
                <a:ea typeface="MS PGothic"/>
              </a:rPr>
              <a:t> ,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152400" y="1423214"/>
            <a:ext cx="8686800" cy="5434786"/>
          </a:xfrm>
        </p:spPr>
        <p:txBody>
          <a:bodyPr/>
          <a:lstStyle/>
          <a:p>
            <a:pPr>
              <a:defRPr/>
            </a:pPr>
            <a:r>
              <a:rPr lang="en-US" dirty="0">
                <a:ea typeface="MS PGothic" charset="0"/>
              </a:rPr>
              <a:t>Truly great job hanging in there in lab. Lots of new concepts introduced.  Two </a:t>
            </a:r>
            <a:r>
              <a:rPr lang="en-US" i="1" dirty="0">
                <a:ea typeface="MS PGothic" charset="0"/>
              </a:rPr>
              <a:t>different</a:t>
            </a:r>
            <a:r>
              <a:rPr lang="en-US" dirty="0">
                <a:ea typeface="MS PGothic" charset="0"/>
              </a:rPr>
              <a:t> concepts:</a:t>
            </a:r>
          </a:p>
          <a:p>
            <a:pPr lvl="1">
              <a:defRPr/>
            </a:pPr>
            <a:r>
              <a:rPr lang="en-US" dirty="0">
                <a:ea typeface="MS PGothic" charset="0"/>
              </a:rPr>
              <a:t>3-point recombination mapping</a:t>
            </a:r>
          </a:p>
          <a:p>
            <a:pPr lvl="1">
              <a:defRPr/>
            </a:pPr>
            <a:r>
              <a:rPr lang="en-US" dirty="0">
                <a:ea typeface="MS PGothic" charset="0"/>
              </a:rPr>
              <a:t>Regulation of gene expression</a:t>
            </a:r>
          </a:p>
          <a:p>
            <a:pPr lvl="1">
              <a:defRPr/>
            </a:pPr>
            <a:endParaRPr lang="en-US" dirty="0">
              <a:ea typeface="MS PGothic" charset="0"/>
            </a:endParaRPr>
          </a:p>
          <a:p>
            <a:pPr marL="457200" lvl="1" indent="0">
              <a:buNone/>
              <a:defRPr/>
            </a:pPr>
            <a:r>
              <a:rPr lang="en-US" dirty="0">
                <a:ea typeface="MS PGothic" charset="0"/>
              </a:rPr>
              <a:t> </a:t>
            </a:r>
          </a:p>
          <a:p>
            <a:pPr marL="457200" lvl="1" indent="0">
              <a:buNone/>
              <a:defRPr/>
            </a:pPr>
            <a:r>
              <a:rPr lang="en-US" dirty="0">
                <a:ea typeface="MS PGothic" charset="0"/>
              </a:rPr>
              <a:t>Let’s wrap up 3-point mapping.  This weekend, try the linkage problems uploaded to the website. </a:t>
            </a:r>
          </a:p>
          <a:p>
            <a:pPr lvl="1">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a:extLst>
              <a:ext uri="{FF2B5EF4-FFF2-40B4-BE49-F238E27FC236}">
                <a16:creationId xmlns:a16="http://schemas.microsoft.com/office/drawing/2014/main" id="{31DAE8D0-63C2-E443-9936-D5DF04DA527B}"/>
              </a:ext>
            </a:extLst>
          </p:cNvPr>
          <p:cNvSpPr>
            <a:spLocks noGrp="1"/>
          </p:cNvSpPr>
          <p:nvPr>
            <p:ph type="title"/>
          </p:nvPr>
        </p:nvSpPr>
        <p:spPr/>
        <p:txBody>
          <a:bodyPr/>
          <a:lstStyle/>
          <a:p>
            <a:endParaRPr lang="en-US" altLang="en-US"/>
          </a:p>
        </p:txBody>
      </p:sp>
      <p:sp>
        <p:nvSpPr>
          <p:cNvPr id="4" name="Content Placeholder 3">
            <a:extLst>
              <a:ext uri="{FF2B5EF4-FFF2-40B4-BE49-F238E27FC236}">
                <a16:creationId xmlns:a16="http://schemas.microsoft.com/office/drawing/2014/main" id="{594ECC81-5B32-674C-9FA7-C99783795D51}"/>
              </a:ext>
            </a:extLst>
          </p:cNvPr>
          <p:cNvSpPr>
            <a:spLocks noGrp="1"/>
          </p:cNvSpPr>
          <p:nvPr>
            <p:ph idx="1"/>
          </p:nvPr>
        </p:nvSpPr>
        <p:spPr>
          <a:xfrm>
            <a:off x="466493" y="1690687"/>
            <a:ext cx="4886325" cy="2871788"/>
          </a:xfrm>
        </p:spPr>
        <p:txBody>
          <a:bodyPr/>
          <a:lstStyle/>
          <a:p>
            <a:pPr marL="0" indent="0">
              <a:buNone/>
              <a:defRPr/>
            </a:pPr>
            <a:r>
              <a:rPr lang="en-US" dirty="0"/>
              <a:t>Which offspring </a:t>
            </a:r>
          </a:p>
          <a:p>
            <a:pPr marL="0" indent="0">
              <a:buNone/>
              <a:defRPr/>
            </a:pPr>
            <a:r>
              <a:rPr lang="en-US" dirty="0"/>
              <a:t>were DCO from </a:t>
            </a:r>
          </a:p>
          <a:p>
            <a:pPr marL="0" indent="0">
              <a:buNone/>
              <a:defRPr/>
            </a:pPr>
            <a:r>
              <a:rPr lang="en-US" dirty="0"/>
              <a:t>the data?</a:t>
            </a:r>
          </a:p>
          <a:p>
            <a:pPr>
              <a:defRPr/>
            </a:pPr>
            <a:endParaRPr lang="en-US" dirty="0"/>
          </a:p>
        </p:txBody>
      </p:sp>
      <p:pic>
        <p:nvPicPr>
          <p:cNvPr id="74755" name="Picture 12">
            <a:extLst>
              <a:ext uri="{FF2B5EF4-FFF2-40B4-BE49-F238E27FC236}">
                <a16:creationId xmlns:a16="http://schemas.microsoft.com/office/drawing/2014/main" id="{69EC6762-8FDD-3942-ADD4-BD09653FB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62"/>
          <a:stretch>
            <a:fillRect/>
          </a:stretch>
        </p:blipFill>
        <p:spPr bwMode="auto">
          <a:xfrm>
            <a:off x="3200401" y="609600"/>
            <a:ext cx="6002480" cy="600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617A7E-7F43-5546-B446-176E4E5272B2}"/>
              </a:ext>
            </a:extLst>
          </p:cNvPr>
          <p:cNvSpPr/>
          <p:nvPr/>
        </p:nvSpPr>
        <p:spPr>
          <a:xfrm>
            <a:off x="8435578" y="2513786"/>
            <a:ext cx="632222" cy="370673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7016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a:extLst>
              <a:ext uri="{FF2B5EF4-FFF2-40B4-BE49-F238E27FC236}">
                <a16:creationId xmlns:a16="http://schemas.microsoft.com/office/drawing/2014/main" id="{31DAE8D0-63C2-E443-9936-D5DF04DA527B}"/>
              </a:ext>
            </a:extLst>
          </p:cNvPr>
          <p:cNvSpPr>
            <a:spLocks noGrp="1"/>
          </p:cNvSpPr>
          <p:nvPr>
            <p:ph type="title"/>
          </p:nvPr>
        </p:nvSpPr>
        <p:spPr/>
        <p:txBody>
          <a:bodyPr/>
          <a:lstStyle/>
          <a:p>
            <a:endParaRPr lang="en-US" altLang="en-US"/>
          </a:p>
        </p:txBody>
      </p:sp>
      <p:sp>
        <p:nvSpPr>
          <p:cNvPr id="4" name="Content Placeholder 3">
            <a:extLst>
              <a:ext uri="{FF2B5EF4-FFF2-40B4-BE49-F238E27FC236}">
                <a16:creationId xmlns:a16="http://schemas.microsoft.com/office/drawing/2014/main" id="{594ECC81-5B32-674C-9FA7-C99783795D51}"/>
              </a:ext>
            </a:extLst>
          </p:cNvPr>
          <p:cNvSpPr>
            <a:spLocks noGrp="1"/>
          </p:cNvSpPr>
          <p:nvPr>
            <p:ph idx="1"/>
          </p:nvPr>
        </p:nvSpPr>
        <p:spPr>
          <a:xfrm>
            <a:off x="466493" y="1690687"/>
            <a:ext cx="4886325" cy="2871788"/>
          </a:xfrm>
        </p:spPr>
        <p:txBody>
          <a:bodyPr/>
          <a:lstStyle/>
          <a:p>
            <a:pPr marL="0" indent="0">
              <a:buNone/>
              <a:defRPr/>
            </a:pPr>
            <a:r>
              <a:rPr lang="en-US" dirty="0"/>
              <a:t>Which offspring </a:t>
            </a:r>
          </a:p>
          <a:p>
            <a:pPr marL="0" indent="0">
              <a:buNone/>
              <a:defRPr/>
            </a:pPr>
            <a:r>
              <a:rPr lang="en-US" dirty="0"/>
              <a:t>were DCO from </a:t>
            </a:r>
          </a:p>
          <a:p>
            <a:pPr marL="0" indent="0">
              <a:buNone/>
              <a:defRPr/>
            </a:pPr>
            <a:r>
              <a:rPr lang="en-US" dirty="0"/>
              <a:t>the data?</a:t>
            </a:r>
          </a:p>
          <a:p>
            <a:pPr>
              <a:defRPr/>
            </a:pPr>
            <a:endParaRPr lang="en-US" dirty="0"/>
          </a:p>
        </p:txBody>
      </p:sp>
      <p:pic>
        <p:nvPicPr>
          <p:cNvPr id="74755" name="Picture 12">
            <a:extLst>
              <a:ext uri="{FF2B5EF4-FFF2-40B4-BE49-F238E27FC236}">
                <a16:creationId xmlns:a16="http://schemas.microsoft.com/office/drawing/2014/main" id="{69EC6762-8FDD-3942-ADD4-BD09653FB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62"/>
          <a:stretch>
            <a:fillRect/>
          </a:stretch>
        </p:blipFill>
        <p:spPr bwMode="auto">
          <a:xfrm>
            <a:off x="3200401" y="609600"/>
            <a:ext cx="6002480" cy="600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71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2195608B-0C19-DB4E-ADEA-413EC4A50164}"/>
              </a:ext>
            </a:extLst>
          </p:cNvPr>
          <p:cNvSpPr>
            <a:spLocks noGrp="1"/>
          </p:cNvSpPr>
          <p:nvPr>
            <p:ph type="title"/>
          </p:nvPr>
        </p:nvSpPr>
        <p:spPr/>
        <p:txBody>
          <a:bodyPr/>
          <a:lstStyle/>
          <a:p>
            <a:endParaRPr lang="en-US" altLang="en-US"/>
          </a:p>
        </p:txBody>
      </p:sp>
      <p:sp>
        <p:nvSpPr>
          <p:cNvPr id="75778" name="Content Placeholder 2">
            <a:extLst>
              <a:ext uri="{FF2B5EF4-FFF2-40B4-BE49-F238E27FC236}">
                <a16:creationId xmlns:a16="http://schemas.microsoft.com/office/drawing/2014/main" id="{D5836C39-731C-6842-85F3-250ABD99C74F}"/>
              </a:ext>
            </a:extLst>
          </p:cNvPr>
          <p:cNvSpPr>
            <a:spLocks noGrp="1"/>
          </p:cNvSpPr>
          <p:nvPr>
            <p:ph idx="1"/>
          </p:nvPr>
        </p:nvSpPr>
        <p:spPr/>
        <p:txBody>
          <a:bodyPr/>
          <a:lstStyle/>
          <a:p>
            <a:r>
              <a:rPr lang="en-US" altLang="en-US"/>
              <a:t>Your data shows DCO are consistent with w in the middle. </a:t>
            </a:r>
          </a:p>
          <a:p>
            <a:endParaRPr lang="en-US" altLang="en-US"/>
          </a:p>
          <a:p>
            <a:r>
              <a:rPr lang="en-US" altLang="en-US"/>
              <a:t>Reorder your data to identify the 2 different SCO categories….</a:t>
            </a:r>
          </a:p>
        </p:txBody>
      </p:sp>
    </p:spTree>
    <p:extLst>
      <p:ext uri="{BB962C8B-B14F-4D97-AF65-F5344CB8AC3E}">
        <p14:creationId xmlns:p14="http://schemas.microsoft.com/office/powerpoint/2010/main" val="27903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F1E51E6D-CCD1-514D-B883-29A158ECAC7E}"/>
              </a:ext>
            </a:extLst>
          </p:cNvPr>
          <p:cNvSpPr>
            <a:spLocks noGrp="1"/>
          </p:cNvSpPr>
          <p:nvPr>
            <p:ph type="title" idx="4294967295"/>
          </p:nvPr>
        </p:nvSpPr>
        <p:spPr/>
        <p:txBody>
          <a:bodyPr/>
          <a:lstStyle/>
          <a:p>
            <a:pPr eaLnBrk="1" hangingPunct="1"/>
            <a:r>
              <a:rPr lang="en-US" altLang="en-US"/>
              <a:t>Determining the distances…</a:t>
            </a:r>
          </a:p>
        </p:txBody>
      </p:sp>
      <p:sp>
        <p:nvSpPr>
          <p:cNvPr id="76802" name="Content Placeholder 2">
            <a:extLst>
              <a:ext uri="{FF2B5EF4-FFF2-40B4-BE49-F238E27FC236}">
                <a16:creationId xmlns:a16="http://schemas.microsoft.com/office/drawing/2014/main" id="{9DA844FF-E929-BC47-825A-167BBFC1F047}"/>
              </a:ext>
            </a:extLst>
          </p:cNvPr>
          <p:cNvSpPr>
            <a:spLocks noGrp="1"/>
          </p:cNvSpPr>
          <p:nvPr>
            <p:ph idx="4294967295"/>
          </p:nvPr>
        </p:nvSpPr>
        <p:spPr/>
        <p:txBody>
          <a:bodyPr/>
          <a:lstStyle/>
          <a:p>
            <a:pPr eaLnBrk="1" hangingPunct="1"/>
            <a:r>
              <a:rPr lang="en-US" altLang="en-US"/>
              <a:t>Distance is determined as before…using recombination frequency.  </a:t>
            </a:r>
          </a:p>
          <a:p>
            <a:pPr eaLnBrk="1" hangingPunct="1"/>
            <a:endParaRPr lang="en-US" altLang="en-US"/>
          </a:p>
          <a:p>
            <a:pPr eaLnBrk="1" hangingPunct="1"/>
            <a:r>
              <a:rPr lang="en-US" altLang="en-US"/>
              <a:t>Recombination is sum of SCO (for that interval) and DCO, since DCO occur in both intervals.</a:t>
            </a:r>
          </a:p>
        </p:txBody>
      </p:sp>
    </p:spTree>
    <p:extLst>
      <p:ext uri="{BB962C8B-B14F-4D97-AF65-F5344CB8AC3E}">
        <p14:creationId xmlns:p14="http://schemas.microsoft.com/office/powerpoint/2010/main" val="247176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0BF1BC4-3FB1-3640-B598-82450532D2CD}"/>
              </a:ext>
            </a:extLst>
          </p:cNvPr>
          <p:cNvSpPr>
            <a:spLocks noGrp="1"/>
          </p:cNvSpPr>
          <p:nvPr>
            <p:ph type="title" idx="4294967295"/>
          </p:nvPr>
        </p:nvSpPr>
        <p:spPr/>
        <p:txBody>
          <a:bodyPr/>
          <a:lstStyle/>
          <a:p>
            <a:pPr eaLnBrk="1" hangingPunct="1"/>
            <a:r>
              <a:rPr lang="en-US" altLang="en-US" dirty="0"/>
              <a:t>Determining the distances…</a:t>
            </a:r>
          </a:p>
        </p:txBody>
      </p:sp>
      <p:sp>
        <p:nvSpPr>
          <p:cNvPr id="77826" name="Content Placeholder 2">
            <a:extLst>
              <a:ext uri="{FF2B5EF4-FFF2-40B4-BE49-F238E27FC236}">
                <a16:creationId xmlns:a16="http://schemas.microsoft.com/office/drawing/2014/main" id="{32F5FD86-3675-944E-A449-9AE5C4797513}"/>
              </a:ext>
            </a:extLst>
          </p:cNvPr>
          <p:cNvSpPr>
            <a:spLocks noGrp="1"/>
          </p:cNvSpPr>
          <p:nvPr>
            <p:ph idx="4294967295"/>
          </p:nvPr>
        </p:nvSpPr>
        <p:spPr>
          <a:xfrm>
            <a:off x="1371600" y="1752600"/>
            <a:ext cx="5772150" cy="3092785"/>
          </a:xfrm>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cxnSp>
        <p:nvCxnSpPr>
          <p:cNvPr id="7" name="Straight Connector 6">
            <a:extLst>
              <a:ext uri="{FF2B5EF4-FFF2-40B4-BE49-F238E27FC236}">
                <a16:creationId xmlns:a16="http://schemas.microsoft.com/office/drawing/2014/main" id="{F7F178C2-6586-5C41-9384-8C6C029A29E0}"/>
              </a:ext>
            </a:extLst>
          </p:cNvPr>
          <p:cNvCxnSpPr>
            <a:cxnSpLocks/>
          </p:cNvCxnSpPr>
          <p:nvPr/>
        </p:nvCxnSpPr>
        <p:spPr>
          <a:xfrm flipV="1">
            <a:off x="1676400" y="3130154"/>
            <a:ext cx="3967163" cy="438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7765CB-4F6E-2D4D-A1DB-57474A6BE187}"/>
              </a:ext>
            </a:extLst>
          </p:cNvPr>
          <p:cNvCxnSpPr>
            <a:cxnSpLocks/>
          </p:cNvCxnSpPr>
          <p:nvPr/>
        </p:nvCxnSpPr>
        <p:spPr>
          <a:xfrm rot="5400000">
            <a:off x="2027634" y="3055172"/>
            <a:ext cx="214313" cy="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44A238-F731-0E48-9FFF-DA0AD18E85D0}"/>
              </a:ext>
            </a:extLst>
          </p:cNvPr>
          <p:cNvCxnSpPr>
            <a:cxnSpLocks/>
          </p:cNvCxnSpPr>
          <p:nvPr/>
        </p:nvCxnSpPr>
        <p:spPr>
          <a:xfrm>
            <a:off x="2897980" y="2917763"/>
            <a:ext cx="1" cy="223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9B3745-23D3-9D44-B2F9-74829D500B34}"/>
              </a:ext>
            </a:extLst>
          </p:cNvPr>
          <p:cNvCxnSpPr/>
          <p:nvPr/>
        </p:nvCxnSpPr>
        <p:spPr>
          <a:xfrm rot="5400000">
            <a:off x="5303639" y="3021211"/>
            <a:ext cx="214313" cy="1191"/>
          </a:xfrm>
          <a:prstGeom prst="line">
            <a:avLst/>
          </a:prstGeom>
        </p:spPr>
        <p:style>
          <a:lnRef idx="1">
            <a:schemeClr val="accent1"/>
          </a:lnRef>
          <a:fillRef idx="0">
            <a:schemeClr val="accent1"/>
          </a:fillRef>
          <a:effectRef idx="0">
            <a:schemeClr val="accent1"/>
          </a:effectRef>
          <a:fontRef idx="minor">
            <a:schemeClr val="tx1"/>
          </a:fontRef>
        </p:style>
      </p:cxnSp>
      <p:sp>
        <p:nvSpPr>
          <p:cNvPr id="37895" name="TextBox 11">
            <a:extLst>
              <a:ext uri="{FF2B5EF4-FFF2-40B4-BE49-F238E27FC236}">
                <a16:creationId xmlns:a16="http://schemas.microsoft.com/office/drawing/2014/main" id="{86324B08-582B-5641-A78C-3DC086E0CE36}"/>
              </a:ext>
            </a:extLst>
          </p:cNvPr>
          <p:cNvSpPr txBox="1">
            <a:spLocks noChangeArrowheads="1"/>
          </p:cNvSpPr>
          <p:nvPr/>
        </p:nvSpPr>
        <p:spPr bwMode="auto">
          <a:xfrm>
            <a:off x="2006669" y="2458345"/>
            <a:ext cx="257175" cy="36933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800" dirty="0">
                <a:latin typeface="Arial" charset="0"/>
                <a:cs typeface="Arial" charset="0"/>
              </a:rPr>
              <a:t>y</a:t>
            </a:r>
          </a:p>
        </p:txBody>
      </p:sp>
      <p:sp>
        <p:nvSpPr>
          <p:cNvPr id="37896" name="TextBox 12">
            <a:extLst>
              <a:ext uri="{FF2B5EF4-FFF2-40B4-BE49-F238E27FC236}">
                <a16:creationId xmlns:a16="http://schemas.microsoft.com/office/drawing/2014/main" id="{5E223CB9-9EC3-CF4F-9399-85A3E9B45125}"/>
              </a:ext>
            </a:extLst>
          </p:cNvPr>
          <p:cNvSpPr txBox="1">
            <a:spLocks noChangeArrowheads="1"/>
          </p:cNvSpPr>
          <p:nvPr/>
        </p:nvSpPr>
        <p:spPr bwMode="auto">
          <a:xfrm>
            <a:off x="2722291" y="2444073"/>
            <a:ext cx="351378" cy="369332"/>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800" dirty="0">
                <a:latin typeface="Arial" charset="0"/>
                <a:cs typeface="Arial" charset="0"/>
              </a:rPr>
              <a:t>w</a:t>
            </a:r>
          </a:p>
        </p:txBody>
      </p:sp>
      <p:sp>
        <p:nvSpPr>
          <p:cNvPr id="37897" name="TextBox 13">
            <a:extLst>
              <a:ext uri="{FF2B5EF4-FFF2-40B4-BE49-F238E27FC236}">
                <a16:creationId xmlns:a16="http://schemas.microsoft.com/office/drawing/2014/main" id="{79848BDA-BA05-0F41-A0DE-8944AC7976EB}"/>
              </a:ext>
            </a:extLst>
          </p:cNvPr>
          <p:cNvSpPr txBox="1">
            <a:spLocks noChangeArrowheads="1"/>
          </p:cNvSpPr>
          <p:nvPr/>
        </p:nvSpPr>
        <p:spPr bwMode="auto">
          <a:xfrm>
            <a:off x="5183226" y="2387097"/>
            <a:ext cx="455574" cy="400110"/>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2000" dirty="0" err="1">
                <a:latin typeface="Arial" charset="0"/>
                <a:cs typeface="Arial" charset="0"/>
              </a:rPr>
              <a:t>ec</a:t>
            </a:r>
            <a:endParaRPr lang="en-US" sz="2000" dirty="0">
              <a:latin typeface="Arial" charset="0"/>
              <a:cs typeface="Arial" charset="0"/>
            </a:endParaRPr>
          </a:p>
        </p:txBody>
      </p:sp>
      <p:sp>
        <p:nvSpPr>
          <p:cNvPr id="37898" name="TextBox 11">
            <a:extLst>
              <a:ext uri="{FF2B5EF4-FFF2-40B4-BE49-F238E27FC236}">
                <a16:creationId xmlns:a16="http://schemas.microsoft.com/office/drawing/2014/main" id="{C9689828-1632-E140-ACA6-E3CE6A158E02}"/>
              </a:ext>
            </a:extLst>
          </p:cNvPr>
          <p:cNvSpPr txBox="1">
            <a:spLocks noChangeArrowheads="1"/>
          </p:cNvSpPr>
          <p:nvPr/>
        </p:nvSpPr>
        <p:spPr bwMode="auto">
          <a:xfrm>
            <a:off x="1676400" y="3214689"/>
            <a:ext cx="1628773" cy="1015663"/>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2000" dirty="0">
                <a:latin typeface="Arial" charset="0"/>
                <a:cs typeface="Arial" charset="0"/>
              </a:rPr>
              <a:t>SCO = 1.5%</a:t>
            </a:r>
          </a:p>
          <a:p>
            <a:pPr eaLnBrk="1" hangingPunct="1">
              <a:defRPr/>
            </a:pPr>
            <a:r>
              <a:rPr lang="en-US" sz="2000" dirty="0">
                <a:latin typeface="Arial" charset="0"/>
                <a:cs typeface="Arial" charset="0"/>
              </a:rPr>
              <a:t>DCO = 0.6%</a:t>
            </a:r>
          </a:p>
          <a:p>
            <a:pPr eaLnBrk="1" hangingPunct="1">
              <a:defRPr/>
            </a:pPr>
            <a:endParaRPr lang="en-US" sz="2000" dirty="0">
              <a:latin typeface="Arial" charset="0"/>
              <a:cs typeface="Arial" charset="0"/>
            </a:endParaRPr>
          </a:p>
        </p:txBody>
      </p:sp>
      <p:sp>
        <p:nvSpPr>
          <p:cNvPr id="37899" name="TextBox 12">
            <a:extLst>
              <a:ext uri="{FF2B5EF4-FFF2-40B4-BE49-F238E27FC236}">
                <a16:creationId xmlns:a16="http://schemas.microsoft.com/office/drawing/2014/main" id="{F11D0857-4ECA-5747-8AE6-0E2D6DA84851}"/>
              </a:ext>
            </a:extLst>
          </p:cNvPr>
          <p:cNvSpPr txBox="1">
            <a:spLocks noChangeArrowheads="1"/>
          </p:cNvSpPr>
          <p:nvPr/>
        </p:nvSpPr>
        <p:spPr bwMode="auto">
          <a:xfrm>
            <a:off x="3581400" y="3194448"/>
            <a:ext cx="1704975" cy="1015663"/>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2000" dirty="0">
                <a:latin typeface="Arial" charset="0"/>
                <a:cs typeface="Arial" charset="0"/>
              </a:rPr>
              <a:t>SCO = 4.0%</a:t>
            </a:r>
          </a:p>
          <a:p>
            <a:pPr eaLnBrk="1" hangingPunct="1">
              <a:defRPr/>
            </a:pPr>
            <a:r>
              <a:rPr lang="en-US" sz="2000" dirty="0">
                <a:latin typeface="Arial" charset="0"/>
                <a:cs typeface="Arial" charset="0"/>
              </a:rPr>
              <a:t>DCO = 0.6%</a:t>
            </a:r>
          </a:p>
          <a:p>
            <a:pPr eaLnBrk="1" hangingPunct="1">
              <a:defRPr/>
            </a:pPr>
            <a:endParaRPr lang="en-US" sz="2000" dirty="0">
              <a:latin typeface="Arial" charset="0"/>
              <a:cs typeface="Arial" charset="0"/>
            </a:endParaRPr>
          </a:p>
        </p:txBody>
      </p:sp>
      <p:sp>
        <p:nvSpPr>
          <p:cNvPr id="5" name="TextBox 4">
            <a:extLst>
              <a:ext uri="{FF2B5EF4-FFF2-40B4-BE49-F238E27FC236}">
                <a16:creationId xmlns:a16="http://schemas.microsoft.com/office/drawing/2014/main" id="{7C79E335-2D41-B645-BBC4-0D17422B1D34}"/>
              </a:ext>
            </a:extLst>
          </p:cNvPr>
          <p:cNvSpPr txBox="1"/>
          <p:nvPr/>
        </p:nvSpPr>
        <p:spPr>
          <a:xfrm>
            <a:off x="2046713" y="2100549"/>
            <a:ext cx="1018227" cy="646331"/>
          </a:xfrm>
          <a:prstGeom prst="rect">
            <a:avLst/>
          </a:prstGeom>
          <a:noFill/>
        </p:spPr>
        <p:txBody>
          <a:bodyPr wrap="none" rtlCol="0">
            <a:spAutoFit/>
          </a:bodyPr>
          <a:lstStyle/>
          <a:p>
            <a:r>
              <a:rPr lang="en-US" b="1" dirty="0">
                <a:latin typeface="Arial" charset="0"/>
                <a:cs typeface="Arial" charset="0"/>
              </a:rPr>
              <a:t>1.56 </a:t>
            </a:r>
            <a:r>
              <a:rPr lang="en-US" b="1" dirty="0" err="1">
                <a:latin typeface="Arial" charset="0"/>
                <a:cs typeface="Arial" charset="0"/>
              </a:rPr>
              <a:t>cM</a:t>
            </a:r>
            <a:endParaRPr lang="en-US" b="1" dirty="0">
              <a:latin typeface="Arial" charset="0"/>
              <a:cs typeface="Arial" charset="0"/>
            </a:endParaRPr>
          </a:p>
          <a:p>
            <a:endParaRPr lang="en-US" dirty="0"/>
          </a:p>
        </p:txBody>
      </p:sp>
      <p:sp>
        <p:nvSpPr>
          <p:cNvPr id="6" name="TextBox 5">
            <a:extLst>
              <a:ext uri="{FF2B5EF4-FFF2-40B4-BE49-F238E27FC236}">
                <a16:creationId xmlns:a16="http://schemas.microsoft.com/office/drawing/2014/main" id="{AD7F373F-FD36-5348-9CE5-58A1073413AB}"/>
              </a:ext>
            </a:extLst>
          </p:cNvPr>
          <p:cNvSpPr txBox="1"/>
          <p:nvPr/>
        </p:nvSpPr>
        <p:spPr>
          <a:xfrm>
            <a:off x="3705223" y="2070184"/>
            <a:ext cx="1400177" cy="646331"/>
          </a:xfrm>
          <a:prstGeom prst="rect">
            <a:avLst/>
          </a:prstGeom>
          <a:noFill/>
        </p:spPr>
        <p:txBody>
          <a:bodyPr wrap="square" rtlCol="0">
            <a:spAutoFit/>
          </a:bodyPr>
          <a:lstStyle/>
          <a:p>
            <a:r>
              <a:rPr lang="en-US" b="1" dirty="0">
                <a:latin typeface="Arial" charset="0"/>
                <a:cs typeface="Arial" charset="0"/>
              </a:rPr>
              <a:t>4.06 </a:t>
            </a:r>
            <a:r>
              <a:rPr lang="en-US" b="1" dirty="0" err="1">
                <a:latin typeface="Arial" charset="0"/>
                <a:cs typeface="Arial" charset="0"/>
              </a:rPr>
              <a:t>cM</a:t>
            </a:r>
            <a:endParaRPr lang="en-US" b="1" dirty="0">
              <a:latin typeface="Arial" charset="0"/>
              <a:cs typeface="Arial" charset="0"/>
            </a:endParaRPr>
          </a:p>
          <a:p>
            <a:endParaRPr lang="en-US" dirty="0"/>
          </a:p>
        </p:txBody>
      </p:sp>
    </p:spTree>
    <p:extLst>
      <p:ext uri="{BB962C8B-B14F-4D97-AF65-F5344CB8AC3E}">
        <p14:creationId xmlns:p14="http://schemas.microsoft.com/office/powerpoint/2010/main" val="6766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0BF7FE33-F935-B447-882A-C3AFD9BE2F90}"/>
              </a:ext>
            </a:extLst>
          </p:cNvPr>
          <p:cNvSpPr>
            <a:spLocks noGrp="1"/>
          </p:cNvSpPr>
          <p:nvPr>
            <p:ph type="title"/>
          </p:nvPr>
        </p:nvSpPr>
        <p:spPr/>
        <p:txBody>
          <a:bodyPr/>
          <a:lstStyle/>
          <a:p>
            <a:endParaRPr lang="en-US" altLang="en-US"/>
          </a:p>
        </p:txBody>
      </p:sp>
      <p:sp>
        <p:nvSpPr>
          <p:cNvPr id="78850" name="Content Placeholder 2">
            <a:extLst>
              <a:ext uri="{FF2B5EF4-FFF2-40B4-BE49-F238E27FC236}">
                <a16:creationId xmlns:a16="http://schemas.microsoft.com/office/drawing/2014/main" id="{27402DE1-12C8-9543-83CC-0B0FD6C1A10F}"/>
              </a:ext>
            </a:extLst>
          </p:cNvPr>
          <p:cNvSpPr>
            <a:spLocks noGrp="1"/>
          </p:cNvSpPr>
          <p:nvPr>
            <p:ph idx="1"/>
          </p:nvPr>
        </p:nvSpPr>
        <p:spPr>
          <a:xfrm>
            <a:off x="457200" y="1600200"/>
            <a:ext cx="8229600" cy="4876800"/>
          </a:xfrm>
        </p:spPr>
        <p:txBody>
          <a:bodyPr/>
          <a:lstStyle/>
          <a:p>
            <a:r>
              <a:rPr lang="en-US" altLang="en-US" dirty="0"/>
              <a:t>Now sketch the cross (cross A)  that we have set up with our flies and review how we will be able to map the X-linked genes, y, cv, and f.</a:t>
            </a:r>
          </a:p>
          <a:p>
            <a:endParaRPr lang="en-US" altLang="en-US" dirty="0"/>
          </a:p>
          <a:p>
            <a:r>
              <a:rPr lang="en-US" altLang="en-US" dirty="0"/>
              <a:t>Try the 3 different orders.  Predict DCO offspring in each case.  Your understanding of this will make data analysis easy!  Be ready.</a:t>
            </a:r>
          </a:p>
          <a:p>
            <a:r>
              <a:rPr lang="en-US" altLang="en-US" dirty="0"/>
              <a:t>Do this---ON PAPER.  Have it with you next Monday.</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3719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p:txBody>
          <a:bodyPr/>
          <a:lstStyle/>
          <a:p>
            <a:r>
              <a:rPr lang="en-US" dirty="0"/>
              <a:t>Next Thursday---I will be here for the morning lab, but not the afternoon. </a:t>
            </a:r>
          </a:p>
          <a:p>
            <a:endParaRPr lang="en-US" dirty="0"/>
          </a:p>
          <a:p>
            <a:r>
              <a:rPr lang="en-US" dirty="0"/>
              <a:t>Thursday will be an independent opportunity to analyze F2 flies.  I will help get organized so that each lab will have flies to analyze if possible. </a:t>
            </a:r>
          </a:p>
          <a:p>
            <a:r>
              <a:rPr lang="en-US" dirty="0"/>
              <a:t>More detail next week. </a:t>
            </a:r>
          </a:p>
        </p:txBody>
      </p:sp>
    </p:spTree>
    <p:extLst>
      <p:ext uri="{BB962C8B-B14F-4D97-AF65-F5344CB8AC3E}">
        <p14:creationId xmlns:p14="http://schemas.microsoft.com/office/powerpoint/2010/main" val="414904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51C42F9-F384-FC49-A3AF-D7046406F4E3}"/>
              </a:ext>
            </a:extLst>
          </p:cNvPr>
          <p:cNvSpPr>
            <a:spLocks noGrp="1"/>
          </p:cNvSpPr>
          <p:nvPr>
            <p:ph type="title"/>
          </p:nvPr>
        </p:nvSpPr>
        <p:spPr/>
        <p:txBody>
          <a:bodyPr/>
          <a:lstStyle/>
          <a:p>
            <a:r>
              <a:rPr lang="en-US" altLang="en-US" dirty="0"/>
              <a:t>Returning  to Nucleic acid chemistry…</a:t>
            </a:r>
          </a:p>
        </p:txBody>
      </p:sp>
      <p:sp>
        <p:nvSpPr>
          <p:cNvPr id="58370" name="Content Placeholder 2">
            <a:extLst>
              <a:ext uri="{FF2B5EF4-FFF2-40B4-BE49-F238E27FC236}">
                <a16:creationId xmlns:a16="http://schemas.microsoft.com/office/drawing/2014/main" id="{2DF1A14A-413D-6346-9DED-A2228E026773}"/>
              </a:ext>
            </a:extLst>
          </p:cNvPr>
          <p:cNvSpPr>
            <a:spLocks noGrp="1"/>
          </p:cNvSpPr>
          <p:nvPr>
            <p:ph idx="1"/>
          </p:nvPr>
        </p:nvSpPr>
        <p:spPr/>
        <p:txBody>
          <a:bodyPr/>
          <a:lstStyle/>
          <a:p>
            <a:r>
              <a:rPr lang="en-US" altLang="en-US"/>
              <a:t>Nucleic acids----DNA and RNA</a:t>
            </a:r>
          </a:p>
          <a:p>
            <a:endParaRPr lang="en-US" altLang="en-US"/>
          </a:p>
          <a:p>
            <a:r>
              <a:rPr lang="en-US" altLang="en-US"/>
              <a:t>Both are polymers (repeating units) of </a:t>
            </a:r>
            <a:r>
              <a:rPr lang="en-US" altLang="en-US" b="1"/>
              <a:t>nucleotides.</a:t>
            </a:r>
          </a:p>
        </p:txBody>
      </p:sp>
    </p:spTree>
    <p:extLst>
      <p:ext uri="{BB962C8B-B14F-4D97-AF65-F5344CB8AC3E}">
        <p14:creationId xmlns:p14="http://schemas.microsoft.com/office/powerpoint/2010/main" val="24975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B4B52F2-EA78-BC4C-9E88-95924B1012C3}"/>
              </a:ext>
            </a:extLst>
          </p:cNvPr>
          <p:cNvSpPr>
            <a:spLocks noGrp="1"/>
          </p:cNvSpPr>
          <p:nvPr>
            <p:ph type="title"/>
          </p:nvPr>
        </p:nvSpPr>
        <p:spPr/>
        <p:txBody>
          <a:bodyPr/>
          <a:lstStyle/>
          <a:p>
            <a:r>
              <a:rPr lang="en-US" altLang="en-US"/>
              <a:t>Nucleotides…</a:t>
            </a:r>
          </a:p>
        </p:txBody>
      </p:sp>
      <p:sp>
        <p:nvSpPr>
          <p:cNvPr id="59394" name="Content Placeholder 2">
            <a:extLst>
              <a:ext uri="{FF2B5EF4-FFF2-40B4-BE49-F238E27FC236}">
                <a16:creationId xmlns:a16="http://schemas.microsoft.com/office/drawing/2014/main" id="{9708940B-5BE6-294D-9239-A42D36E3F816}"/>
              </a:ext>
            </a:extLst>
          </p:cNvPr>
          <p:cNvSpPr>
            <a:spLocks noGrp="1"/>
          </p:cNvSpPr>
          <p:nvPr>
            <p:ph idx="1"/>
          </p:nvPr>
        </p:nvSpPr>
        <p:spPr>
          <a:xfrm>
            <a:off x="1543050" y="1600200"/>
            <a:ext cx="6457950" cy="4800600"/>
          </a:xfrm>
        </p:spPr>
        <p:txBody>
          <a:bodyPr/>
          <a:lstStyle/>
          <a:p>
            <a:r>
              <a:rPr lang="en-US" altLang="en-US" dirty="0"/>
              <a:t>3 components</a:t>
            </a:r>
          </a:p>
          <a:p>
            <a:pPr lvl="1"/>
            <a:r>
              <a:rPr lang="en-US" altLang="en-US" sz="2100" dirty="0"/>
              <a:t>5-carbon (pentose) sugar</a:t>
            </a:r>
          </a:p>
          <a:p>
            <a:pPr lvl="1"/>
            <a:r>
              <a:rPr lang="en-US" altLang="en-US" sz="2100" dirty="0"/>
              <a:t>Nitrogenous base</a:t>
            </a:r>
          </a:p>
          <a:p>
            <a:pPr marL="457200" lvl="1" indent="0">
              <a:buNone/>
            </a:pPr>
            <a:endParaRPr lang="en-US" altLang="en-US" sz="2100" dirty="0"/>
          </a:p>
          <a:p>
            <a:pPr lvl="1"/>
            <a:r>
              <a:rPr lang="en-US" altLang="en-US" sz="2100" dirty="0"/>
              <a:t>PO</a:t>
            </a:r>
            <a:r>
              <a:rPr lang="en-US" altLang="en-US" sz="2100" baseline="-25000" dirty="0"/>
              <a:t>4</a:t>
            </a:r>
            <a:r>
              <a:rPr lang="en-US" altLang="en-US" sz="2100" dirty="0"/>
              <a:t> group(s)</a:t>
            </a:r>
          </a:p>
          <a:p>
            <a:pPr lvl="1">
              <a:buFont typeface="Arial" panose="020B0604020202020204" pitchFamily="34" charset="0"/>
              <a:buNone/>
            </a:pPr>
            <a:r>
              <a:rPr lang="en-US" altLang="en-US" sz="2100" dirty="0"/>
              <a:t>						</a:t>
            </a:r>
          </a:p>
          <a:p>
            <a:pPr lvl="1">
              <a:buFont typeface="Arial" panose="020B0604020202020204" pitchFamily="34" charset="0"/>
              <a:buNone/>
            </a:pPr>
            <a:r>
              <a:rPr lang="en-US" altLang="en-US" sz="2100" dirty="0"/>
              <a:t>				</a:t>
            </a:r>
          </a:p>
          <a:p>
            <a:pPr lvl="1">
              <a:buFont typeface="Arial" panose="020B0604020202020204" pitchFamily="34" charset="0"/>
              <a:buNone/>
            </a:pPr>
            <a:r>
              <a:rPr lang="en-US" altLang="en-US" sz="2100" dirty="0"/>
              <a:t>		1 PO</a:t>
            </a:r>
            <a:r>
              <a:rPr lang="en-US" altLang="en-US" sz="2100" baseline="-25000" dirty="0"/>
              <a:t>4</a:t>
            </a:r>
            <a:r>
              <a:rPr lang="en-US" altLang="en-US" sz="2100" dirty="0"/>
              <a:t> group =nucleoside monophosphate</a:t>
            </a:r>
          </a:p>
          <a:p>
            <a:pPr lvl="1">
              <a:buFont typeface="Arial" panose="020B0604020202020204" pitchFamily="34" charset="0"/>
              <a:buNone/>
            </a:pPr>
            <a:r>
              <a:rPr lang="en-US" altLang="en-US" sz="2100" dirty="0"/>
              <a:t>		2 PO</a:t>
            </a:r>
            <a:r>
              <a:rPr lang="en-US" altLang="en-US" sz="2100" baseline="-25000" dirty="0"/>
              <a:t>4</a:t>
            </a:r>
            <a:r>
              <a:rPr lang="en-US" altLang="en-US" sz="2100" dirty="0"/>
              <a:t> groups =nucleoside diphosphate</a:t>
            </a:r>
          </a:p>
          <a:p>
            <a:pPr lvl="1">
              <a:buFont typeface="Arial" panose="020B0604020202020204" pitchFamily="34" charset="0"/>
              <a:buNone/>
            </a:pPr>
            <a:r>
              <a:rPr lang="en-US" altLang="en-US" sz="2100" dirty="0"/>
              <a:t>		3 PO</a:t>
            </a:r>
            <a:r>
              <a:rPr lang="en-US" altLang="en-US" sz="2100" baseline="-25000" dirty="0"/>
              <a:t>4</a:t>
            </a:r>
            <a:r>
              <a:rPr lang="en-US" altLang="en-US" sz="2100" dirty="0"/>
              <a:t> groups =nucleoside triphosphate</a:t>
            </a:r>
          </a:p>
        </p:txBody>
      </p:sp>
      <p:sp>
        <p:nvSpPr>
          <p:cNvPr id="4" name="Right Brace 3">
            <a:extLst>
              <a:ext uri="{FF2B5EF4-FFF2-40B4-BE49-F238E27FC236}">
                <a16:creationId xmlns:a16="http://schemas.microsoft.com/office/drawing/2014/main" id="{4C80786C-B9C1-9140-9C17-30EB2600D0F4}"/>
              </a:ext>
            </a:extLst>
          </p:cNvPr>
          <p:cNvSpPr/>
          <p:nvPr/>
        </p:nvSpPr>
        <p:spPr>
          <a:xfrm>
            <a:off x="5257800" y="220631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396" name="TextBox 4">
            <a:extLst>
              <a:ext uri="{FF2B5EF4-FFF2-40B4-BE49-F238E27FC236}">
                <a16:creationId xmlns:a16="http://schemas.microsoft.com/office/drawing/2014/main" id="{69B423D2-F6F5-9B4E-83AB-F3BE49FFEB6F}"/>
              </a:ext>
            </a:extLst>
          </p:cNvPr>
          <p:cNvSpPr txBox="1">
            <a:spLocks noChangeArrowheads="1"/>
          </p:cNvSpPr>
          <p:nvPr/>
        </p:nvSpPr>
        <p:spPr bwMode="auto">
          <a:xfrm>
            <a:off x="5791200" y="2330140"/>
            <a:ext cx="1582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latin typeface="Arial" panose="020B0604020202020204" pitchFamily="34" charset="0"/>
              </a:rPr>
              <a:t>Nucleo</a:t>
            </a:r>
            <a:r>
              <a:rPr lang="en-US" altLang="en-US" sz="2000" b="1" u="sng" dirty="0">
                <a:latin typeface="Arial" panose="020B0604020202020204" pitchFamily="34" charset="0"/>
              </a:rPr>
              <a:t>side</a:t>
            </a:r>
          </a:p>
        </p:txBody>
      </p:sp>
      <p:cxnSp>
        <p:nvCxnSpPr>
          <p:cNvPr id="7" name="Straight Arrow Connector 6">
            <a:extLst>
              <a:ext uri="{FF2B5EF4-FFF2-40B4-BE49-F238E27FC236}">
                <a16:creationId xmlns:a16="http://schemas.microsoft.com/office/drawing/2014/main" id="{8A9626E6-8992-B243-AE44-CAC752E63BF2}"/>
              </a:ext>
            </a:extLst>
          </p:cNvPr>
          <p:cNvCxnSpPr/>
          <p:nvPr/>
        </p:nvCxnSpPr>
        <p:spPr>
          <a:xfrm>
            <a:off x="2057400" y="3505200"/>
            <a:ext cx="444500" cy="481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0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0">
            <a:extLst>
              <a:ext uri="{FF2B5EF4-FFF2-40B4-BE49-F238E27FC236}">
                <a16:creationId xmlns:a16="http://schemas.microsoft.com/office/drawing/2014/main" id="{34A89102-6C1E-E445-84A1-2060D168E615}"/>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10.9a</a:t>
            </a:r>
          </a:p>
        </p:txBody>
      </p:sp>
      <p:pic>
        <p:nvPicPr>
          <p:cNvPr id="60418" name="Picture 11">
            <a:extLst>
              <a:ext uri="{FF2B5EF4-FFF2-40B4-BE49-F238E27FC236}">
                <a16:creationId xmlns:a16="http://schemas.microsoft.com/office/drawing/2014/main" id="{A1677739-D927-5240-88A2-7A391AE7E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61"/>
          <a:stretch>
            <a:fillRect/>
          </a:stretch>
        </p:blipFill>
        <p:spPr bwMode="auto">
          <a:xfrm>
            <a:off x="304800" y="1543050"/>
            <a:ext cx="813105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3">
            <a:extLst>
              <a:ext uri="{FF2B5EF4-FFF2-40B4-BE49-F238E27FC236}">
                <a16:creationId xmlns:a16="http://schemas.microsoft.com/office/drawing/2014/main" id="{E713EEBF-F3EF-7C48-8ED8-FBB4E460E041}"/>
              </a:ext>
            </a:extLst>
          </p:cNvPr>
          <p:cNvSpPr txBox="1">
            <a:spLocks noChangeArrowheads="1"/>
          </p:cNvSpPr>
          <p:nvPr/>
        </p:nvSpPr>
        <p:spPr bwMode="auto">
          <a:xfrm>
            <a:off x="914400" y="112708"/>
            <a:ext cx="6878638" cy="1408078"/>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ea typeface="MS PGothic" charset="0"/>
                <a:cs typeface="MS PGothic" charset="0"/>
              </a:rPr>
              <a:t>The bases---Do not memorize atomic structure but recognize pyrimidine vs. purine—note all contain nitrogen.  </a:t>
            </a:r>
          </a:p>
          <a:p>
            <a:pPr eaLnBrk="1" hangingPunct="1">
              <a:defRPr/>
            </a:pPr>
            <a:endParaRPr lang="en-US" sz="1800" b="1" dirty="0">
              <a:ea typeface="MS PGothic" charset="0"/>
              <a:cs typeface="MS PGothic" charset="0"/>
            </a:endParaRPr>
          </a:p>
          <a:p>
            <a:pPr eaLnBrk="1" hangingPunct="1">
              <a:defRPr/>
            </a:pPr>
            <a:r>
              <a:rPr lang="en-US" sz="1800" b="1" dirty="0">
                <a:ea typeface="MS PGothic" charset="0"/>
                <a:cs typeface="MS PGothic" charset="0"/>
              </a:rPr>
              <a:t>The nitrogen and carbon atoms are numbered. </a:t>
            </a:r>
          </a:p>
          <a:p>
            <a:pPr eaLnBrk="1" hangingPunct="1">
              <a:defRPr/>
            </a:pPr>
            <a:endParaRPr lang="en-US" sz="1350" dirty="0">
              <a:ea typeface="MS PGothic" charset="0"/>
              <a:cs typeface="MS PGothic" charset="0"/>
            </a:endParaRPr>
          </a:p>
        </p:txBody>
      </p:sp>
    </p:spTree>
    <p:extLst>
      <p:ext uri="{BB962C8B-B14F-4D97-AF65-F5344CB8AC3E}">
        <p14:creationId xmlns:p14="http://schemas.microsoft.com/office/powerpoint/2010/main" val="327412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1B15210-B39D-3245-8016-A5AFB8C03428}"/>
              </a:ext>
            </a:extLst>
          </p:cNvPr>
          <p:cNvSpPr>
            <a:spLocks noGrp="1"/>
          </p:cNvSpPr>
          <p:nvPr>
            <p:ph type="title" idx="4294967295"/>
          </p:nvPr>
        </p:nvSpPr>
        <p:spPr>
          <a:xfrm>
            <a:off x="152400" y="274638"/>
            <a:ext cx="8763000" cy="1143000"/>
          </a:xfrm>
        </p:spPr>
        <p:txBody>
          <a:bodyPr>
            <a:noAutofit/>
          </a:bodyPr>
          <a:lstStyle/>
          <a:p>
            <a:r>
              <a:rPr lang="en-US" altLang="en-US" sz="3200" dirty="0"/>
              <a:t>3 basic requirements for successful 3-point mapping</a:t>
            </a:r>
          </a:p>
        </p:txBody>
      </p:sp>
      <p:sp>
        <p:nvSpPr>
          <p:cNvPr id="58370" name="Content Placeholder 2">
            <a:extLst>
              <a:ext uri="{FF2B5EF4-FFF2-40B4-BE49-F238E27FC236}">
                <a16:creationId xmlns:a16="http://schemas.microsoft.com/office/drawing/2014/main" id="{F9247E86-0EB3-2246-A566-2FB74F740B3F}"/>
              </a:ext>
            </a:extLst>
          </p:cNvPr>
          <p:cNvSpPr>
            <a:spLocks noGrp="1"/>
          </p:cNvSpPr>
          <p:nvPr>
            <p:ph idx="4294967295"/>
          </p:nvPr>
        </p:nvSpPr>
        <p:spPr/>
        <p:txBody>
          <a:bodyPr/>
          <a:lstStyle/>
          <a:p>
            <a:r>
              <a:rPr lang="en-US" altLang="en-US" sz="2400" dirty="0"/>
              <a:t>Organism doing the X.O/ recombination must be heterozygous for all loci under consideration</a:t>
            </a:r>
          </a:p>
          <a:p>
            <a:pPr marL="0" indent="0">
              <a:buNone/>
            </a:pPr>
            <a:endParaRPr lang="en-US" altLang="en-US" sz="2400" dirty="0"/>
          </a:p>
          <a:p>
            <a:r>
              <a:rPr lang="en-US" altLang="en-US" sz="2400" dirty="0"/>
              <a:t>Cross design must allow for direct observation of crossing over in gametes as a phenotype in offspring.  </a:t>
            </a:r>
          </a:p>
          <a:p>
            <a:pPr lvl="1"/>
            <a:endParaRPr lang="en-US" altLang="en-US" sz="2400" dirty="0"/>
          </a:p>
          <a:p>
            <a:pPr lvl="1"/>
            <a:r>
              <a:rPr lang="en-US" altLang="en-US" sz="2400" dirty="0"/>
              <a:t>In X-linked gene mapping, the mate contributes only recessive alleles or Y chromosome.</a:t>
            </a:r>
          </a:p>
          <a:p>
            <a:pPr marL="457200" lvl="1" indent="0">
              <a:buNone/>
            </a:pPr>
            <a:endParaRPr lang="en-US" altLang="en-US" sz="2400" dirty="0"/>
          </a:p>
          <a:p>
            <a:r>
              <a:rPr lang="en-US" altLang="en-US" sz="2400" dirty="0"/>
              <a:t>Sufficient numbers of offspring must be examined to recover a representative sample of all crossover classes.</a:t>
            </a:r>
          </a:p>
          <a:p>
            <a:endParaRPr lang="en-US" altLang="en-US" dirty="0"/>
          </a:p>
        </p:txBody>
      </p:sp>
    </p:spTree>
    <p:extLst>
      <p:ext uri="{BB962C8B-B14F-4D97-AF65-F5344CB8AC3E}">
        <p14:creationId xmlns:p14="http://schemas.microsoft.com/office/powerpoint/2010/main" val="40823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0">
            <a:extLst>
              <a:ext uri="{FF2B5EF4-FFF2-40B4-BE49-F238E27FC236}">
                <a16:creationId xmlns:a16="http://schemas.microsoft.com/office/drawing/2014/main" id="{2784DB92-08EA-BE40-8C3F-8A020AEDE81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10.9b</a:t>
            </a:r>
          </a:p>
        </p:txBody>
      </p:sp>
      <p:pic>
        <p:nvPicPr>
          <p:cNvPr id="33794" name="Picture 11">
            <a:extLst>
              <a:ext uri="{FF2B5EF4-FFF2-40B4-BE49-F238E27FC236}">
                <a16:creationId xmlns:a16="http://schemas.microsoft.com/office/drawing/2014/main" id="{777BF4C7-F5F3-F844-91CD-55D8E7C93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936"/>
          <a:stretch>
            <a:fillRect/>
          </a:stretch>
        </p:blipFill>
        <p:spPr bwMode="auto">
          <a:xfrm>
            <a:off x="510373" y="2289175"/>
            <a:ext cx="727949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731871C3-253F-3F47-8607-1B0D40A37DFD}"/>
              </a:ext>
            </a:extLst>
          </p:cNvPr>
          <p:cNvSpPr txBox="1">
            <a:spLocks noChangeArrowheads="1"/>
          </p:cNvSpPr>
          <p:nvPr/>
        </p:nvSpPr>
        <p:spPr bwMode="auto">
          <a:xfrm>
            <a:off x="1219199" y="609600"/>
            <a:ext cx="6570663" cy="923330"/>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a:ea typeface="MS PGothic" charset="0"/>
                <a:cs typeface="MS PGothic" charset="0"/>
              </a:rPr>
              <a:t>Pentose sugars in RNA and DNA </a:t>
            </a:r>
          </a:p>
          <a:p>
            <a:pPr algn="ctr" eaLnBrk="1" hangingPunct="1">
              <a:defRPr/>
            </a:pPr>
            <a:r>
              <a:rPr lang="en-US" sz="1800" dirty="0">
                <a:ea typeface="MS PGothic" charset="0"/>
                <a:cs typeface="MS PGothic" charset="0"/>
              </a:rPr>
              <a:t>DRAW THEM!!  Note the numbering of atoms </a:t>
            </a:r>
          </a:p>
          <a:p>
            <a:pPr algn="ctr" eaLnBrk="1" hangingPunct="1">
              <a:defRPr/>
            </a:pPr>
            <a:r>
              <a:rPr lang="en-US" sz="1800" dirty="0">
                <a:ea typeface="MS PGothic" charset="0"/>
                <a:cs typeface="MS PGothic" charset="0"/>
              </a:rPr>
              <a:t>(1</a:t>
            </a:r>
            <a:r>
              <a:rPr lang="ja-JP" altLang="en-US" sz="1800">
                <a:ea typeface="MS PGothic" charset="0"/>
                <a:cs typeface="MS PGothic" charset="0"/>
              </a:rPr>
              <a:t>’</a:t>
            </a:r>
            <a:r>
              <a:rPr lang="en-US" altLang="ja-JP" sz="1800" dirty="0">
                <a:ea typeface="Arial" charset="0"/>
                <a:cs typeface="Arial" charset="0"/>
              </a:rPr>
              <a:t>, 2</a:t>
            </a:r>
            <a:r>
              <a:rPr lang="ja-JP" altLang="en-US" sz="1800">
                <a:ea typeface="MS PGothic" charset="0"/>
                <a:cs typeface="MS PGothic" charset="0"/>
              </a:rPr>
              <a:t>’</a:t>
            </a:r>
            <a:r>
              <a:rPr lang="en-US" altLang="ja-JP" sz="1800" dirty="0">
                <a:cs typeface="Arial" charset="0"/>
              </a:rPr>
              <a:t>….carbons).</a:t>
            </a:r>
            <a:endParaRPr lang="en-US" sz="1800" dirty="0">
              <a:cs typeface="Arial" charset="0"/>
            </a:endParaRPr>
          </a:p>
        </p:txBody>
      </p:sp>
      <p:sp>
        <p:nvSpPr>
          <p:cNvPr id="56324" name="TextBox 4">
            <a:extLst>
              <a:ext uri="{FF2B5EF4-FFF2-40B4-BE49-F238E27FC236}">
                <a16:creationId xmlns:a16="http://schemas.microsoft.com/office/drawing/2014/main" id="{69C10FDC-E758-8E4A-8E6E-6498CDC98E8B}"/>
              </a:ext>
            </a:extLst>
          </p:cNvPr>
          <p:cNvSpPr txBox="1">
            <a:spLocks noChangeArrowheads="1"/>
          </p:cNvSpPr>
          <p:nvPr/>
        </p:nvSpPr>
        <p:spPr bwMode="auto">
          <a:xfrm>
            <a:off x="1943100" y="5050631"/>
            <a:ext cx="1828800" cy="36933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Found in RNA</a:t>
            </a:r>
          </a:p>
        </p:txBody>
      </p:sp>
      <p:sp>
        <p:nvSpPr>
          <p:cNvPr id="56325" name="TextBox 5">
            <a:extLst>
              <a:ext uri="{FF2B5EF4-FFF2-40B4-BE49-F238E27FC236}">
                <a16:creationId xmlns:a16="http://schemas.microsoft.com/office/drawing/2014/main" id="{1924B482-C52C-D042-8235-BAD1FB3B4EF7}"/>
              </a:ext>
            </a:extLst>
          </p:cNvPr>
          <p:cNvSpPr txBox="1">
            <a:spLocks noChangeArrowheads="1"/>
          </p:cNvSpPr>
          <p:nvPr/>
        </p:nvSpPr>
        <p:spPr bwMode="auto">
          <a:xfrm>
            <a:off x="5896840" y="5086350"/>
            <a:ext cx="1828799" cy="300038"/>
          </a:xfrm>
          <a:prstGeom prst="rect">
            <a:avLst/>
          </a:prstGeom>
          <a:noFill/>
          <a:ln>
            <a:noFill/>
          </a:ln>
          <a:extLst>
            <a:ext uri="{909E8E84-426E-40dd-AFC4-6F175D3DCCD1}"/>
            <a:ext uri="{91240B29-F687-4f45-9708-019B960494DF}"/>
          </a:extLst>
        </p:spPr>
        <p:txBody>
          <a:bodyPr>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Found in DNA</a:t>
            </a:r>
          </a:p>
        </p:txBody>
      </p:sp>
    </p:spTree>
    <p:extLst>
      <p:ext uri="{BB962C8B-B14F-4D97-AF65-F5344CB8AC3E}">
        <p14:creationId xmlns:p14="http://schemas.microsoft.com/office/powerpoint/2010/main" val="100420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0">
            <a:extLst>
              <a:ext uri="{FF2B5EF4-FFF2-40B4-BE49-F238E27FC236}">
                <a16:creationId xmlns:a16="http://schemas.microsoft.com/office/drawing/2014/main" id="{D645382B-3C6F-C44F-AD2D-CFB62F89252B}"/>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10.11</a:t>
            </a:r>
          </a:p>
        </p:txBody>
      </p:sp>
      <p:pic>
        <p:nvPicPr>
          <p:cNvPr id="35842" name="Picture 11">
            <a:extLst>
              <a:ext uri="{FF2B5EF4-FFF2-40B4-BE49-F238E27FC236}">
                <a16:creationId xmlns:a16="http://schemas.microsoft.com/office/drawing/2014/main" id="{F36BAF69-8600-A841-BD4A-2731857DA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90"/>
          <a:stretch>
            <a:fillRect/>
          </a:stretch>
        </p:blipFill>
        <p:spPr bwMode="auto">
          <a:xfrm>
            <a:off x="1389063" y="2058988"/>
            <a:ext cx="63992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EB868221-D045-ED46-AB3A-8A92F3BEA426}"/>
              </a:ext>
            </a:extLst>
          </p:cNvPr>
          <p:cNvSpPr txBox="1">
            <a:spLocks noChangeArrowheads="1"/>
          </p:cNvSpPr>
          <p:nvPr/>
        </p:nvSpPr>
        <p:spPr bwMode="auto">
          <a:xfrm>
            <a:off x="762000" y="569913"/>
            <a:ext cx="6858000" cy="1200329"/>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Complete structure of nucleotides</a:t>
            </a:r>
          </a:p>
          <a:p>
            <a:pPr eaLnBrk="1" hangingPunct="1">
              <a:defRPr/>
            </a:pPr>
            <a:r>
              <a:rPr lang="en-US" sz="1800" dirty="0">
                <a:ea typeface="MS PGothic" charset="0"/>
                <a:cs typeface="MS PGothic" charset="0"/>
              </a:rPr>
              <a:t>	</a:t>
            </a:r>
          </a:p>
          <a:p>
            <a:pPr marL="285750" indent="-285750" eaLnBrk="1" hangingPunct="1">
              <a:buFont typeface="Arial" panose="020B0604020202020204" pitchFamily="34" charset="0"/>
              <a:buChar char="•"/>
              <a:defRPr/>
            </a:pPr>
            <a:r>
              <a:rPr lang="en-US" sz="1800" dirty="0">
                <a:ea typeface="MS PGothic" charset="0"/>
                <a:cs typeface="MS PGothic" charset="0"/>
              </a:rPr>
              <a:t>Nitrogenous base forms bond with the 1</a:t>
            </a:r>
            <a:r>
              <a:rPr lang="ja-JP" altLang="en-US" sz="1800">
                <a:ea typeface="MS PGothic" charset="0"/>
                <a:cs typeface="MS PGothic" charset="0"/>
              </a:rPr>
              <a:t>’</a:t>
            </a:r>
            <a:r>
              <a:rPr lang="en-US" altLang="ja-JP" sz="1800" dirty="0">
                <a:ea typeface="Arial" charset="0"/>
                <a:cs typeface="Arial" charset="0"/>
              </a:rPr>
              <a:t> carbon of the sugar</a:t>
            </a:r>
          </a:p>
          <a:p>
            <a:pPr marL="285750" indent="-285750" eaLnBrk="1" hangingPunct="1">
              <a:buFont typeface="Arial" panose="020B0604020202020204" pitchFamily="34" charset="0"/>
              <a:buChar char="•"/>
              <a:defRPr/>
            </a:pPr>
            <a:r>
              <a:rPr lang="en-US" sz="1800" dirty="0">
                <a:ea typeface="Arial" charset="0"/>
                <a:cs typeface="Arial" charset="0"/>
              </a:rPr>
              <a:t>Phosphate forms bond with the 5</a:t>
            </a:r>
            <a:r>
              <a:rPr lang="ja-JP" altLang="en-US" sz="1800">
                <a:ea typeface="MS PGothic" charset="0"/>
                <a:cs typeface="MS PGothic" charset="0"/>
              </a:rPr>
              <a:t>’</a:t>
            </a:r>
            <a:r>
              <a:rPr lang="en-US" altLang="ja-JP" sz="1800" dirty="0">
                <a:cs typeface="Arial" charset="0"/>
              </a:rPr>
              <a:t>carbon of the sugar</a:t>
            </a:r>
            <a:endParaRPr lang="en-US" sz="1800" dirty="0">
              <a:cs typeface="Arial" charset="0"/>
            </a:endParaRPr>
          </a:p>
        </p:txBody>
      </p:sp>
      <p:cxnSp>
        <p:nvCxnSpPr>
          <p:cNvPr id="6" name="Straight Arrow Connector 5">
            <a:extLst>
              <a:ext uri="{FF2B5EF4-FFF2-40B4-BE49-F238E27FC236}">
                <a16:creationId xmlns:a16="http://schemas.microsoft.com/office/drawing/2014/main" id="{7F3897B1-0067-5641-B255-B4D93B17406F}"/>
              </a:ext>
            </a:extLst>
          </p:cNvPr>
          <p:cNvCxnSpPr/>
          <p:nvPr/>
        </p:nvCxnSpPr>
        <p:spPr>
          <a:xfrm rot="16200000" flipV="1">
            <a:off x="3657600" y="497205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6BB066-96EA-404B-AC84-10205E869656}"/>
              </a:ext>
            </a:extLst>
          </p:cNvPr>
          <p:cNvCxnSpPr/>
          <p:nvPr/>
        </p:nvCxnSpPr>
        <p:spPr>
          <a:xfrm rot="16200000" flipV="1">
            <a:off x="6743700" y="491490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4" name="TextBox 8">
            <a:extLst>
              <a:ext uri="{FF2B5EF4-FFF2-40B4-BE49-F238E27FC236}">
                <a16:creationId xmlns:a16="http://schemas.microsoft.com/office/drawing/2014/main" id="{520B8E51-DA1A-7147-9264-7FE49AAF9384}"/>
              </a:ext>
            </a:extLst>
          </p:cNvPr>
          <p:cNvSpPr txBox="1">
            <a:spLocks noChangeArrowheads="1"/>
          </p:cNvSpPr>
          <p:nvPr/>
        </p:nvSpPr>
        <p:spPr bwMode="auto">
          <a:xfrm>
            <a:off x="3486150" y="5372100"/>
            <a:ext cx="17716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d=deoxyribose</a:t>
            </a:r>
          </a:p>
        </p:txBody>
      </p:sp>
      <p:sp>
        <p:nvSpPr>
          <p:cNvPr id="58375" name="TextBox 9">
            <a:extLst>
              <a:ext uri="{FF2B5EF4-FFF2-40B4-BE49-F238E27FC236}">
                <a16:creationId xmlns:a16="http://schemas.microsoft.com/office/drawing/2014/main" id="{D69B3B8C-12EA-0741-BF4A-D925089E1B4F}"/>
              </a:ext>
            </a:extLst>
          </p:cNvPr>
          <p:cNvSpPr txBox="1">
            <a:spLocks noChangeArrowheads="1"/>
          </p:cNvSpPr>
          <p:nvPr/>
        </p:nvSpPr>
        <p:spPr bwMode="auto">
          <a:xfrm>
            <a:off x="6000750" y="5372100"/>
            <a:ext cx="13716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no </a:t>
            </a:r>
            <a:r>
              <a:rPr lang="ja-JP" altLang="en-US" sz="1350">
                <a:ea typeface="MS PGothic" charset="0"/>
                <a:cs typeface="MS PGothic" charset="0"/>
              </a:rPr>
              <a:t>“</a:t>
            </a:r>
            <a:r>
              <a:rPr lang="en-US" altLang="ja-JP" sz="1350">
                <a:ea typeface="Arial" charset="0"/>
                <a:cs typeface="Arial" charset="0"/>
              </a:rPr>
              <a:t>d</a:t>
            </a:r>
            <a:r>
              <a:rPr lang="ja-JP" altLang="en-US" sz="1350">
                <a:ea typeface="MS PGothic" charset="0"/>
                <a:cs typeface="MS PGothic" charset="0"/>
              </a:rPr>
              <a:t>”</a:t>
            </a:r>
            <a:r>
              <a:rPr lang="en-US" altLang="ja-JP" sz="1350">
                <a:cs typeface="Arial" charset="0"/>
              </a:rPr>
              <a:t>= ribose</a:t>
            </a:r>
            <a:endParaRPr lang="en-US" sz="1350">
              <a:cs typeface="Arial" charset="0"/>
            </a:endParaRPr>
          </a:p>
        </p:txBody>
      </p:sp>
    </p:spTree>
    <p:extLst>
      <p:ext uri="{BB962C8B-B14F-4D97-AF65-F5344CB8AC3E}">
        <p14:creationId xmlns:p14="http://schemas.microsoft.com/office/powerpoint/2010/main" val="320856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A917427-6ADA-E74D-953A-7B96E64671F6}"/>
              </a:ext>
            </a:extLst>
          </p:cNvPr>
          <p:cNvSpPr>
            <a:spLocks noGrp="1"/>
          </p:cNvSpPr>
          <p:nvPr>
            <p:ph type="title"/>
          </p:nvPr>
        </p:nvSpPr>
        <p:spPr/>
        <p:txBody>
          <a:bodyPr/>
          <a:lstStyle/>
          <a:p>
            <a:r>
              <a:rPr lang="en-US" altLang="en-US"/>
              <a:t>Sketch a nucleotide—show this level of detail</a:t>
            </a:r>
          </a:p>
        </p:txBody>
      </p:sp>
      <p:sp>
        <p:nvSpPr>
          <p:cNvPr id="37890" name="Content Placeholder 2">
            <a:extLst>
              <a:ext uri="{FF2B5EF4-FFF2-40B4-BE49-F238E27FC236}">
                <a16:creationId xmlns:a16="http://schemas.microsoft.com/office/drawing/2014/main" id="{79930759-980D-E74B-BD5A-0B0E6E056118}"/>
              </a:ext>
            </a:extLst>
          </p:cNvPr>
          <p:cNvSpPr>
            <a:spLocks noGrp="1"/>
          </p:cNvSpPr>
          <p:nvPr>
            <p:ph idx="1"/>
          </p:nvPr>
        </p:nvSpPr>
        <p:spPr/>
        <p:txBody>
          <a:bodyPr/>
          <a:lstStyle/>
          <a:p>
            <a:r>
              <a:rPr lang="en-US" altLang="en-US"/>
              <a:t>Need not show atomic detail of all bases</a:t>
            </a:r>
          </a:p>
          <a:p>
            <a:r>
              <a:rPr lang="en-US" altLang="en-US"/>
              <a:t>Need to show carbon numbering of the sugar</a:t>
            </a:r>
          </a:p>
          <a:p>
            <a:r>
              <a:rPr lang="en-US" altLang="en-US"/>
              <a:t>Phosphate groups</a:t>
            </a:r>
          </a:p>
        </p:txBody>
      </p:sp>
      <p:pic>
        <p:nvPicPr>
          <p:cNvPr id="37891" name="Picture 3">
            <a:extLst>
              <a:ext uri="{FF2B5EF4-FFF2-40B4-BE49-F238E27FC236}">
                <a16:creationId xmlns:a16="http://schemas.microsoft.com/office/drawing/2014/main" id="{EB08106E-8E37-9245-B1C0-045FBB411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738" y="3363913"/>
            <a:ext cx="38100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6F64078-BD41-CB4F-960E-AC653022C100}"/>
              </a:ext>
            </a:extLst>
          </p:cNvPr>
          <p:cNvSpPr>
            <a:spLocks noChangeArrowheads="1"/>
          </p:cNvSpPr>
          <p:nvPr/>
        </p:nvSpPr>
        <p:spPr bwMode="auto">
          <a:xfrm>
            <a:off x="6035675" y="3825875"/>
            <a:ext cx="682625" cy="3778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endParaRPr>
          </a:p>
        </p:txBody>
      </p:sp>
      <p:sp>
        <p:nvSpPr>
          <p:cNvPr id="8198" name="TextBox 4">
            <a:extLst>
              <a:ext uri="{FF2B5EF4-FFF2-40B4-BE49-F238E27FC236}">
                <a16:creationId xmlns:a16="http://schemas.microsoft.com/office/drawing/2014/main" id="{7C728FAA-DB8E-9C4F-94EA-907EB83CAD81}"/>
              </a:ext>
            </a:extLst>
          </p:cNvPr>
          <p:cNvSpPr txBox="1">
            <a:spLocks noChangeArrowheads="1"/>
          </p:cNvSpPr>
          <p:nvPr/>
        </p:nvSpPr>
        <p:spPr bwMode="auto">
          <a:xfrm>
            <a:off x="6053138" y="3852863"/>
            <a:ext cx="942975"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US" sz="1350">
                <a:solidFill>
                  <a:schemeClr val="bg1"/>
                </a:solidFill>
              </a:rPr>
              <a:t>Thymine</a:t>
            </a:r>
          </a:p>
        </p:txBody>
      </p:sp>
    </p:spTree>
    <p:extLst>
      <p:ext uri="{BB962C8B-B14F-4D97-AF65-F5344CB8AC3E}">
        <p14:creationId xmlns:p14="http://schemas.microsoft.com/office/powerpoint/2010/main" val="360004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122C5B4-5E93-724C-83DB-E092C25C9642}"/>
              </a:ext>
            </a:extLst>
          </p:cNvPr>
          <p:cNvSpPr>
            <a:spLocks noGrp="1"/>
          </p:cNvSpPr>
          <p:nvPr>
            <p:ph type="title"/>
          </p:nvPr>
        </p:nvSpPr>
        <p:spPr>
          <a:xfrm>
            <a:off x="293688" y="228600"/>
            <a:ext cx="8469312" cy="2251075"/>
          </a:xfrm>
        </p:spPr>
        <p:txBody>
          <a:bodyPr/>
          <a:lstStyle/>
          <a:p>
            <a:pPr algn="l"/>
            <a:r>
              <a:rPr lang="en-US" altLang="en-US" sz="2800"/>
              <a:t>When talking about any or all RNA or DNA building blocks we us “N” to designate any/all of the bases. For example, d</a:t>
            </a:r>
            <a:r>
              <a:rPr lang="en-US" altLang="en-US" sz="2800" b="1" u="sng"/>
              <a:t>N</a:t>
            </a:r>
            <a:r>
              <a:rPr lang="en-US" altLang="en-US" sz="2800"/>
              <a:t>TP—could be dATP, dCTP, dTTP, or dGTP.  If dNPT is plural (dNTPs), we are referring to all 4 DNA nucleotides. </a:t>
            </a:r>
          </a:p>
        </p:txBody>
      </p:sp>
      <p:sp>
        <p:nvSpPr>
          <p:cNvPr id="3" name="Content Placeholder 2">
            <a:extLst>
              <a:ext uri="{FF2B5EF4-FFF2-40B4-BE49-F238E27FC236}">
                <a16:creationId xmlns:a16="http://schemas.microsoft.com/office/drawing/2014/main" id="{5503819B-77E5-714D-84C7-A5EF6B7A3432}"/>
              </a:ext>
            </a:extLst>
          </p:cNvPr>
          <p:cNvSpPr>
            <a:spLocks noGrp="1"/>
          </p:cNvSpPr>
          <p:nvPr>
            <p:ph idx="1"/>
          </p:nvPr>
        </p:nvSpPr>
        <p:spPr>
          <a:xfrm>
            <a:off x="293688" y="2479675"/>
            <a:ext cx="8164512" cy="4987925"/>
          </a:xfrm>
        </p:spPr>
        <p:txBody>
          <a:bodyPr/>
          <a:lstStyle/>
          <a:p>
            <a:pPr>
              <a:defRPr/>
            </a:pPr>
            <a:r>
              <a:rPr lang="en-US" dirty="0"/>
              <a:t>Recognize small differences in structure/chemical make up! </a:t>
            </a:r>
          </a:p>
          <a:p>
            <a:pPr>
              <a:defRPr/>
            </a:pPr>
            <a:r>
              <a:rPr lang="en-US" dirty="0"/>
              <a:t>Be sure to be able to distinguish between:</a:t>
            </a:r>
          </a:p>
          <a:p>
            <a:pPr marL="0" indent="0">
              <a:buFont typeface="Arial" panose="020B0604020202020204" pitchFamily="34" charset="0"/>
              <a:buNone/>
              <a:defRPr/>
            </a:pPr>
            <a:r>
              <a:rPr lang="en-US" dirty="0" err="1"/>
              <a:t>dNTPs</a:t>
            </a:r>
            <a:r>
              <a:rPr lang="en-US" dirty="0"/>
              <a:t> and NTPs</a:t>
            </a:r>
          </a:p>
          <a:p>
            <a:pPr marL="0" indent="0">
              <a:buFont typeface="Arial" panose="020B0604020202020204" pitchFamily="34" charset="0"/>
              <a:buNone/>
              <a:defRPr/>
            </a:pPr>
            <a:r>
              <a:rPr lang="en-US" dirty="0" err="1"/>
              <a:t>dNMPs</a:t>
            </a:r>
            <a:r>
              <a:rPr lang="en-US" dirty="0"/>
              <a:t>, </a:t>
            </a:r>
            <a:r>
              <a:rPr lang="en-US" dirty="0" err="1"/>
              <a:t>dNDPs</a:t>
            </a:r>
            <a:r>
              <a:rPr lang="en-US" dirty="0"/>
              <a:t>, dNTPs</a:t>
            </a:r>
          </a:p>
          <a:p>
            <a:pPr>
              <a:defRPr/>
            </a:pPr>
            <a:r>
              <a:rPr lang="en-US" dirty="0"/>
              <a:t>Be able to  recognize a stretch of RNA from a single strand of DNA….</a:t>
            </a:r>
          </a:p>
        </p:txBody>
      </p:sp>
    </p:spTree>
    <p:extLst>
      <p:ext uri="{BB962C8B-B14F-4D97-AF65-F5344CB8AC3E}">
        <p14:creationId xmlns:p14="http://schemas.microsoft.com/office/powerpoint/2010/main" val="111837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4CB97CF-A1E5-8946-ABCE-39EC0D77CACA}"/>
              </a:ext>
            </a:extLst>
          </p:cNvPr>
          <p:cNvSpPr>
            <a:spLocks noGrp="1"/>
          </p:cNvSpPr>
          <p:nvPr>
            <p:ph type="title"/>
          </p:nvPr>
        </p:nvSpPr>
        <p:spPr/>
        <p:txBody>
          <a:bodyPr/>
          <a:lstStyle/>
          <a:p>
            <a:r>
              <a:rPr lang="en-US" altLang="en-US"/>
              <a:t>By the way</a:t>
            </a:r>
            <a:r>
              <a:rPr lang="mr-IN" altLang="en-US"/>
              <a:t>…</a:t>
            </a:r>
            <a:r>
              <a:rPr lang="en-US" altLang="en-US"/>
              <a:t>.Nucleotides serve various functions</a:t>
            </a:r>
          </a:p>
        </p:txBody>
      </p:sp>
      <p:sp>
        <p:nvSpPr>
          <p:cNvPr id="39938" name="Content Placeholder 2">
            <a:extLst>
              <a:ext uri="{FF2B5EF4-FFF2-40B4-BE49-F238E27FC236}">
                <a16:creationId xmlns:a16="http://schemas.microsoft.com/office/drawing/2014/main" id="{82BE1DB1-8939-544F-81E6-DDF46DCE6889}"/>
              </a:ext>
            </a:extLst>
          </p:cNvPr>
          <p:cNvSpPr>
            <a:spLocks noGrp="1"/>
          </p:cNvSpPr>
          <p:nvPr>
            <p:ph idx="1"/>
          </p:nvPr>
        </p:nvSpPr>
        <p:spPr/>
        <p:txBody>
          <a:bodyPr/>
          <a:lstStyle/>
          <a:p>
            <a:r>
              <a:rPr lang="en-US" altLang="en-US"/>
              <a:t>Nucleic acid (RNA and DNA)  building blocks* (our focus here)</a:t>
            </a:r>
          </a:p>
          <a:p>
            <a:endParaRPr lang="en-US" altLang="en-US"/>
          </a:p>
          <a:p>
            <a:pPr>
              <a:buFont typeface="Arial" panose="020B0604020202020204" pitchFamily="34" charset="0"/>
              <a:buNone/>
            </a:pPr>
            <a:endParaRPr lang="en-US" altLang="en-US"/>
          </a:p>
          <a:p>
            <a:r>
              <a:rPr lang="en-US" altLang="en-US"/>
              <a:t>Energy molecules (ATP/GTP)</a:t>
            </a:r>
          </a:p>
          <a:p>
            <a:r>
              <a:rPr lang="en-US" altLang="en-US"/>
              <a:t>Signaling molecules (cAMP)</a:t>
            </a:r>
          </a:p>
        </p:txBody>
      </p:sp>
    </p:spTree>
    <p:extLst>
      <p:ext uri="{BB962C8B-B14F-4D97-AF65-F5344CB8AC3E}">
        <p14:creationId xmlns:p14="http://schemas.microsoft.com/office/powerpoint/2010/main" val="177279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70C417A-6177-AE43-B484-4A7EA9AD37C6}"/>
              </a:ext>
            </a:extLst>
          </p:cNvPr>
          <p:cNvSpPr>
            <a:spLocks noGrp="1"/>
          </p:cNvSpPr>
          <p:nvPr>
            <p:ph type="title"/>
          </p:nvPr>
        </p:nvSpPr>
        <p:spPr/>
        <p:txBody>
          <a:bodyPr>
            <a:normAutofit fontScale="90000"/>
          </a:bodyPr>
          <a:lstStyle/>
          <a:p>
            <a:pPr>
              <a:defRPr/>
            </a:pPr>
            <a:r>
              <a:rPr lang="en-US" dirty="0">
                <a:ea typeface="MS PGothic" charset="0"/>
                <a:cs typeface="MS PGothic" charset="0"/>
              </a:rPr>
              <a:t>DNA/RNA  made of</a:t>
            </a:r>
            <a:r>
              <a:rPr lang="en-US" u="sng" dirty="0">
                <a:ea typeface="MS PGothic" charset="0"/>
                <a:cs typeface="MS PGothic" charset="0"/>
              </a:rPr>
              <a:t>  chemically linked </a:t>
            </a:r>
            <a:r>
              <a:rPr lang="en-US" dirty="0">
                <a:ea typeface="MS PGothic" charset="0"/>
                <a:cs typeface="MS PGothic" charset="0"/>
              </a:rPr>
              <a:t>nucleotides</a:t>
            </a:r>
          </a:p>
        </p:txBody>
      </p:sp>
      <p:sp>
        <p:nvSpPr>
          <p:cNvPr id="40962" name="Content Placeholder 2">
            <a:extLst>
              <a:ext uri="{FF2B5EF4-FFF2-40B4-BE49-F238E27FC236}">
                <a16:creationId xmlns:a16="http://schemas.microsoft.com/office/drawing/2014/main" id="{03762060-81D0-1D44-BDD1-6BF36FF09D69}"/>
              </a:ext>
            </a:extLst>
          </p:cNvPr>
          <p:cNvSpPr>
            <a:spLocks noGrp="1"/>
          </p:cNvSpPr>
          <p:nvPr>
            <p:ph idx="1"/>
          </p:nvPr>
        </p:nvSpPr>
        <p:spPr/>
        <p:txBody>
          <a:bodyPr/>
          <a:lstStyle/>
          <a:p>
            <a:r>
              <a:rPr lang="en-US" altLang="en-US"/>
              <a:t>Specific type of linkage joins adjacent nucleotides</a:t>
            </a:r>
          </a:p>
          <a:p>
            <a:pPr lvl="1"/>
            <a:r>
              <a:rPr lang="en-US" altLang="en-US"/>
              <a:t>5</a:t>
            </a:r>
            <a:r>
              <a:rPr lang="ja-JP" altLang="en-US"/>
              <a:t>’</a:t>
            </a:r>
            <a:r>
              <a:rPr lang="en-US" altLang="ja-JP"/>
              <a:t> carbon of one nucleotide forms a linkage to the 3</a:t>
            </a:r>
            <a:r>
              <a:rPr lang="ja-JP" altLang="en-US"/>
              <a:t>’</a:t>
            </a:r>
            <a:r>
              <a:rPr lang="en-US" altLang="ja-JP"/>
              <a:t> carbon of the adjacent nucleotide</a:t>
            </a:r>
          </a:p>
          <a:p>
            <a:pPr lvl="1"/>
            <a:endParaRPr lang="en-US" altLang="en-US"/>
          </a:p>
          <a:p>
            <a:pPr lvl="2"/>
            <a:r>
              <a:rPr lang="en-US" altLang="en-US"/>
              <a:t>Phosphate links 2 nucleotides in a </a:t>
            </a:r>
            <a:r>
              <a:rPr lang="en-US" altLang="en-US" b="1" u="sng"/>
              <a:t>phophodiester bond</a:t>
            </a:r>
          </a:p>
        </p:txBody>
      </p:sp>
    </p:spTree>
    <p:extLst>
      <p:ext uri="{BB962C8B-B14F-4D97-AF65-F5344CB8AC3E}">
        <p14:creationId xmlns:p14="http://schemas.microsoft.com/office/powerpoint/2010/main" val="58855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
            <a:extLst>
              <a:ext uri="{FF2B5EF4-FFF2-40B4-BE49-F238E27FC236}">
                <a16:creationId xmlns:a16="http://schemas.microsoft.com/office/drawing/2014/main" id="{2EA370EB-0A72-D14D-A234-13DC5D6F6C8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10.12</a:t>
            </a:r>
          </a:p>
        </p:txBody>
      </p:sp>
      <p:pic>
        <p:nvPicPr>
          <p:cNvPr id="41986" name="Picture 11">
            <a:extLst>
              <a:ext uri="{FF2B5EF4-FFF2-40B4-BE49-F238E27FC236}">
                <a16:creationId xmlns:a16="http://schemas.microsoft.com/office/drawing/2014/main" id="{2EBE9197-6942-FD49-8242-655E026A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652713" y="1144588"/>
            <a:ext cx="38703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a:extLst>
              <a:ext uri="{FF2B5EF4-FFF2-40B4-BE49-F238E27FC236}">
                <a16:creationId xmlns:a16="http://schemas.microsoft.com/office/drawing/2014/main" id="{075E8211-EC29-D745-9D3C-3BBCDD77A524}"/>
              </a:ext>
            </a:extLst>
          </p:cNvPr>
          <p:cNvSpPr txBox="1">
            <a:spLocks noChangeArrowheads="1"/>
          </p:cNvSpPr>
          <p:nvPr/>
        </p:nvSpPr>
        <p:spPr bwMode="auto">
          <a:xfrm>
            <a:off x="1200150" y="1973263"/>
            <a:ext cx="2514600" cy="715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Result is a 5</a:t>
            </a:r>
            <a:r>
              <a:rPr lang="ja-JP" altLang="en-US" sz="1350">
                <a:ea typeface="MS PGothic" charset="0"/>
                <a:cs typeface="MS PGothic" charset="0"/>
              </a:rPr>
              <a:t>’</a:t>
            </a:r>
            <a:r>
              <a:rPr lang="en-US" altLang="ja-JP" sz="1350">
                <a:ea typeface="Arial" charset="0"/>
                <a:cs typeface="Arial" charset="0"/>
              </a:rPr>
              <a:t>-3</a:t>
            </a:r>
            <a:r>
              <a:rPr lang="ja-JP" altLang="en-US" sz="1350">
                <a:ea typeface="MS PGothic" charset="0"/>
                <a:cs typeface="MS PGothic" charset="0"/>
              </a:rPr>
              <a:t>’</a:t>
            </a:r>
            <a:r>
              <a:rPr lang="en-US" altLang="ja-JP" sz="1350">
                <a:cs typeface="Arial" charset="0"/>
              </a:rPr>
              <a:t> linkage and a molecule with 5</a:t>
            </a:r>
            <a:r>
              <a:rPr lang="ja-JP" altLang="en-US" sz="1350">
                <a:ea typeface="MS PGothic" charset="0"/>
                <a:cs typeface="MS PGothic" charset="0"/>
              </a:rPr>
              <a:t>’</a:t>
            </a:r>
            <a:r>
              <a:rPr lang="en-US" altLang="ja-JP" sz="1350">
                <a:cs typeface="Arial" charset="0"/>
              </a:rPr>
              <a:t> and 3</a:t>
            </a:r>
            <a:r>
              <a:rPr lang="ja-JP" altLang="en-US" sz="1350">
                <a:ea typeface="MS PGothic" charset="0"/>
                <a:cs typeface="MS PGothic" charset="0"/>
              </a:rPr>
              <a:t>’</a:t>
            </a:r>
            <a:r>
              <a:rPr lang="en-US" altLang="ja-JP" sz="1350">
                <a:cs typeface="Arial" charset="0"/>
              </a:rPr>
              <a:t> ends.</a:t>
            </a:r>
            <a:endParaRPr lang="en-US" sz="1350">
              <a:cs typeface="Arial" charset="0"/>
            </a:endParaRPr>
          </a:p>
        </p:txBody>
      </p:sp>
      <p:sp>
        <p:nvSpPr>
          <p:cNvPr id="62468" name="TextBox 4">
            <a:extLst>
              <a:ext uri="{FF2B5EF4-FFF2-40B4-BE49-F238E27FC236}">
                <a16:creationId xmlns:a16="http://schemas.microsoft.com/office/drawing/2014/main" id="{CF31BD43-DBEB-2547-8DDA-00CB477A9E89}"/>
              </a:ext>
            </a:extLst>
          </p:cNvPr>
          <p:cNvSpPr txBox="1">
            <a:spLocks noChangeArrowheads="1"/>
          </p:cNvSpPr>
          <p:nvPr/>
        </p:nvSpPr>
        <p:spPr bwMode="auto">
          <a:xfrm>
            <a:off x="1314450" y="5086350"/>
            <a:ext cx="18288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strand of DNA/RNA</a:t>
            </a:r>
          </a:p>
        </p:txBody>
      </p:sp>
    </p:spTree>
    <p:extLst>
      <p:ext uri="{BB962C8B-B14F-4D97-AF65-F5344CB8AC3E}">
        <p14:creationId xmlns:p14="http://schemas.microsoft.com/office/powerpoint/2010/main" val="3694740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783BB8A-0581-4048-BE93-59551F20E842}"/>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1AFAEFF9-F30C-2D4C-8A0A-B0BCCE0DD95F}"/>
              </a:ext>
            </a:extLst>
          </p:cNvPr>
          <p:cNvSpPr>
            <a:spLocks noGrp="1"/>
          </p:cNvSpPr>
          <p:nvPr>
            <p:ph idx="1"/>
          </p:nvPr>
        </p:nvSpPr>
        <p:spPr>
          <a:xfrm>
            <a:off x="1485900" y="2057400"/>
            <a:ext cx="6172200" cy="3829050"/>
          </a:xfrm>
        </p:spPr>
        <p:txBody>
          <a:bodyPr>
            <a:normAutofit fontScale="77500" lnSpcReduction="20000"/>
          </a:bodyPr>
          <a:lstStyle/>
          <a:p>
            <a:pPr>
              <a:defRPr/>
            </a:pPr>
            <a:r>
              <a:rPr lang="en-US">
                <a:ea typeface="MS PGothic" charset="0"/>
                <a:cs typeface="MS PGothic" charset="0"/>
              </a:rPr>
              <a:t>RNA exists as a single strand* of nucleotides</a:t>
            </a:r>
          </a:p>
          <a:p>
            <a:pPr>
              <a:defRPr/>
            </a:pPr>
            <a:endParaRPr lang="en-US">
              <a:ea typeface="MS PGothic" charset="0"/>
              <a:cs typeface="MS PGothic" charset="0"/>
            </a:endParaRPr>
          </a:p>
          <a:p>
            <a:pPr>
              <a:defRPr/>
            </a:pPr>
            <a:r>
              <a:rPr lang="en-US">
                <a:ea typeface="MS PGothic" charset="0"/>
                <a:cs typeface="MS PGothic" charset="0"/>
              </a:rPr>
              <a:t>DNA is a double strand of nucleotides</a:t>
            </a:r>
          </a:p>
          <a:p>
            <a:pPr lvl="1">
              <a:defRPr/>
            </a:pPr>
            <a:r>
              <a:rPr lang="en-US">
                <a:ea typeface="MS PGothic" charset="0"/>
                <a:cs typeface="MS PGothic" charset="0"/>
              </a:rPr>
              <a:t>Strands are connected via non-covalent bonds between specific bases.</a:t>
            </a:r>
          </a:p>
          <a:p>
            <a:pPr lvl="2">
              <a:defRPr/>
            </a:pPr>
            <a:r>
              <a:rPr lang="en-US">
                <a:ea typeface="MS PGothic" charset="0"/>
                <a:cs typeface="MS PGothic" charset="0"/>
              </a:rPr>
              <a:t>Adenine bonds to Thymine</a:t>
            </a:r>
          </a:p>
          <a:p>
            <a:pPr lvl="2">
              <a:defRPr/>
            </a:pPr>
            <a:r>
              <a:rPr lang="en-US">
                <a:ea typeface="MS PGothic" charset="0"/>
                <a:cs typeface="MS PGothic" charset="0"/>
              </a:rPr>
              <a:t>Cytosine bonds to Guanine</a:t>
            </a:r>
          </a:p>
          <a:p>
            <a:pPr lvl="2">
              <a:defRPr/>
            </a:pPr>
            <a:endParaRPr lang="en-US">
              <a:ea typeface="MS PGothic" charset="0"/>
              <a:cs typeface="MS PGothic" charset="0"/>
            </a:endParaRPr>
          </a:p>
          <a:p>
            <a:pPr lvl="2">
              <a:buFont typeface="Arial" charset="0"/>
              <a:buNone/>
              <a:defRPr/>
            </a:pPr>
            <a:r>
              <a:rPr lang="en-US">
                <a:ea typeface="MS PGothic" charset="0"/>
                <a:cs typeface="MS PGothic" charset="0"/>
              </a:rPr>
              <a:t>* adenine and uracil (and cytosine and guanine) can form bonds in regions of an RNA single strand or in DNA-RNA hybrids.</a:t>
            </a:r>
          </a:p>
          <a:p>
            <a:pPr lvl="1">
              <a:defRPr/>
            </a:pPr>
            <a:endParaRPr lang="en-US">
              <a:ea typeface="MS PGothic" charset="0"/>
              <a:cs typeface="MS PGothic" charset="0"/>
            </a:endParaRPr>
          </a:p>
        </p:txBody>
      </p:sp>
      <p:sp>
        <p:nvSpPr>
          <p:cNvPr id="4" name="Right Brace 3">
            <a:extLst>
              <a:ext uri="{FF2B5EF4-FFF2-40B4-BE49-F238E27FC236}">
                <a16:creationId xmlns:a16="http://schemas.microsoft.com/office/drawing/2014/main" id="{50E6DC8F-D693-FA48-B350-82B6CAB8B706}"/>
              </a:ext>
            </a:extLst>
          </p:cNvPr>
          <p:cNvSpPr/>
          <p:nvPr/>
        </p:nvSpPr>
        <p:spPr>
          <a:xfrm>
            <a:off x="4792663" y="368617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04" name="TextBox 4">
            <a:extLst>
              <a:ext uri="{FF2B5EF4-FFF2-40B4-BE49-F238E27FC236}">
                <a16:creationId xmlns:a16="http://schemas.microsoft.com/office/drawing/2014/main" id="{1CE15157-EEF3-BA4C-B577-46844D37CB7A}"/>
              </a:ext>
            </a:extLst>
          </p:cNvPr>
          <p:cNvSpPr txBox="1">
            <a:spLocks noChangeArrowheads="1"/>
          </p:cNvSpPr>
          <p:nvPr/>
        </p:nvSpPr>
        <p:spPr bwMode="auto">
          <a:xfrm>
            <a:off x="5094288" y="3867150"/>
            <a:ext cx="2628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a:ea typeface="MS PGothic" charset="0"/>
                <a:cs typeface="MS PGothic" charset="0"/>
              </a:rPr>
              <a:t>Complementary base pairing</a:t>
            </a:r>
          </a:p>
        </p:txBody>
      </p:sp>
    </p:spTree>
    <p:extLst>
      <p:ext uri="{BB962C8B-B14F-4D97-AF65-F5344CB8AC3E}">
        <p14:creationId xmlns:p14="http://schemas.microsoft.com/office/powerpoint/2010/main" val="34515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0">
            <a:extLst>
              <a:ext uri="{FF2B5EF4-FFF2-40B4-BE49-F238E27FC236}">
                <a16:creationId xmlns:a16="http://schemas.microsoft.com/office/drawing/2014/main" id="{35EF1531-53F0-A447-8483-A8ADA79AFAD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10.14c</a:t>
            </a:r>
          </a:p>
        </p:txBody>
      </p:sp>
      <p:pic>
        <p:nvPicPr>
          <p:cNvPr id="45058" name="Picture 11">
            <a:extLst>
              <a:ext uri="{FF2B5EF4-FFF2-40B4-BE49-F238E27FC236}">
                <a16:creationId xmlns:a16="http://schemas.microsoft.com/office/drawing/2014/main" id="{23362FF0-0EAF-554A-AD90-F2531E5B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670"/>
          <a:stretch>
            <a:fillRect/>
          </a:stretch>
        </p:blipFill>
        <p:spPr bwMode="auto">
          <a:xfrm>
            <a:off x="1382713" y="1458913"/>
            <a:ext cx="64119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6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8F883DF-3A95-AA43-B7EB-D09773737DAF}"/>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C4BDF880-7490-CF4D-8B62-4871B5A8A4C2}"/>
              </a:ext>
            </a:extLst>
          </p:cNvPr>
          <p:cNvSpPr>
            <a:spLocks noGrp="1"/>
          </p:cNvSpPr>
          <p:nvPr>
            <p:ph idx="1"/>
          </p:nvPr>
        </p:nvSpPr>
        <p:spPr/>
        <p:txBody>
          <a:bodyPr/>
          <a:lstStyle/>
          <a:p>
            <a:r>
              <a:rPr lang="en-US" altLang="en-US"/>
              <a:t>Complementary base pairing requires the DNA strands run in  opposite directions with respect to 5’ and 3’ ends.  (Antiparallel strands)</a:t>
            </a:r>
          </a:p>
          <a:p>
            <a:r>
              <a:rPr lang="en-US" altLang="en-US"/>
              <a:t>Complementary base pairing is only possible with a slight twist to each successive base pair.  The twisting to accommodate pairing, creates the helical molecule.</a:t>
            </a:r>
          </a:p>
        </p:txBody>
      </p:sp>
    </p:spTree>
    <p:extLst>
      <p:ext uri="{BB962C8B-B14F-4D97-AF65-F5344CB8AC3E}">
        <p14:creationId xmlns:p14="http://schemas.microsoft.com/office/powerpoint/2010/main" val="15524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37CC4C83-C034-F84C-8BD1-85432F237CB5}"/>
              </a:ext>
            </a:extLst>
          </p:cNvPr>
          <p:cNvSpPr>
            <a:spLocks noGrp="1"/>
          </p:cNvSpPr>
          <p:nvPr>
            <p:ph type="title"/>
          </p:nvPr>
        </p:nvSpPr>
        <p:spPr/>
        <p:txBody>
          <a:bodyPr>
            <a:normAutofit/>
          </a:bodyPr>
          <a:lstStyle/>
          <a:p>
            <a:pPr algn="l">
              <a:defRPr/>
            </a:pPr>
            <a:r>
              <a:rPr lang="en-US" sz="2025" b="1">
                <a:ea typeface="MS PGothic" charset="0"/>
              </a:rPr>
              <a:t>Knowing the design of the cross,  3 types of offspring should be evident.</a:t>
            </a:r>
            <a:br>
              <a:rPr lang="en-US" sz="2025" b="1">
                <a:ea typeface="MS PGothic" charset="0"/>
              </a:rPr>
            </a:br>
            <a:endParaRPr lang="en-US" sz="2025" b="1">
              <a:ea typeface="MS PGothic" charset="0"/>
            </a:endParaRPr>
          </a:p>
        </p:txBody>
      </p:sp>
      <p:sp>
        <p:nvSpPr>
          <p:cNvPr id="61442" name="Rectangle 3">
            <a:extLst>
              <a:ext uri="{FF2B5EF4-FFF2-40B4-BE49-F238E27FC236}">
                <a16:creationId xmlns:a16="http://schemas.microsoft.com/office/drawing/2014/main" id="{303A06C1-55B4-C346-86C8-DB3F71B371A3}"/>
              </a:ext>
            </a:extLst>
          </p:cNvPr>
          <p:cNvSpPr>
            <a:spLocks noGrp="1"/>
          </p:cNvSpPr>
          <p:nvPr>
            <p:ph type="body" idx="1"/>
          </p:nvPr>
        </p:nvSpPr>
        <p:spPr/>
        <p:txBody>
          <a:bodyPr/>
          <a:lstStyle/>
          <a:p>
            <a:pPr lvl="1">
              <a:lnSpc>
                <a:spcPct val="90000"/>
              </a:lnSpc>
            </a:pPr>
            <a:r>
              <a:rPr lang="en-US" altLang="en-US"/>
              <a:t>Non-crossover (NCO).  Offspring derived from gametes in which no crossover occurred in the interval of interest.</a:t>
            </a:r>
          </a:p>
          <a:p>
            <a:pPr lvl="1">
              <a:lnSpc>
                <a:spcPct val="90000"/>
              </a:lnSpc>
            </a:pPr>
            <a:r>
              <a:rPr lang="en-US" altLang="en-US"/>
              <a:t>Single-cross-over (SCO) Offspring derived from gametes in which  crossover occurred in one of the 2  intergene regions. **2 different SCO are produced.</a:t>
            </a:r>
          </a:p>
          <a:p>
            <a:pPr lvl="1">
              <a:lnSpc>
                <a:spcPct val="90000"/>
              </a:lnSpc>
            </a:pPr>
            <a:r>
              <a:rPr lang="en-US" altLang="en-US"/>
              <a:t>Double cross-over (DCO) Offspring derived from gametes in which crossover occurred in both intergene regions of interest.</a:t>
            </a:r>
          </a:p>
          <a:p>
            <a:pPr lvl="1">
              <a:lnSpc>
                <a:spcPct val="90000"/>
              </a:lnSpc>
            </a:pPr>
            <a:endParaRPr lang="en-US" altLang="en-US"/>
          </a:p>
          <a:p>
            <a:pPr lvl="1">
              <a:lnSpc>
                <a:spcPct val="90000"/>
              </a:lnSpc>
            </a:pPr>
            <a:endParaRPr lang="en-US" altLang="en-US"/>
          </a:p>
        </p:txBody>
      </p:sp>
    </p:spTree>
    <p:extLst>
      <p:ext uri="{BB962C8B-B14F-4D97-AF65-F5344CB8AC3E}">
        <p14:creationId xmlns:p14="http://schemas.microsoft.com/office/powerpoint/2010/main" val="234243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B326012-7E8D-3E41-8964-758A5FB9E1A8}"/>
              </a:ext>
            </a:extLst>
          </p:cNvPr>
          <p:cNvSpPr>
            <a:spLocks noGrp="1"/>
          </p:cNvSpPr>
          <p:nvPr>
            <p:ph type="title"/>
          </p:nvPr>
        </p:nvSpPr>
        <p:spPr/>
        <p:txBody>
          <a:bodyPr rtlCol="0">
            <a:normAutofit fontScale="90000"/>
          </a:bodyPr>
          <a:lstStyle/>
          <a:p>
            <a:pPr>
              <a:defRPr/>
            </a:pPr>
            <a:r>
              <a:rPr lang="en-US">
                <a:ea typeface="+mj-ea"/>
                <a:cs typeface="+mj-cs"/>
              </a:rPr>
              <a:t>(How do we know)?  Determining DNA structure…</a:t>
            </a:r>
          </a:p>
        </p:txBody>
      </p:sp>
      <p:sp>
        <p:nvSpPr>
          <p:cNvPr id="60418" name="Content Placeholder 2">
            <a:extLst>
              <a:ext uri="{FF2B5EF4-FFF2-40B4-BE49-F238E27FC236}">
                <a16:creationId xmlns:a16="http://schemas.microsoft.com/office/drawing/2014/main" id="{1181592A-2BEA-F347-B1E7-6A270CDDA8DE}"/>
              </a:ext>
            </a:extLst>
          </p:cNvPr>
          <p:cNvSpPr>
            <a:spLocks noGrp="1"/>
          </p:cNvSpPr>
          <p:nvPr>
            <p:ph idx="1"/>
          </p:nvPr>
        </p:nvSpPr>
        <p:spPr/>
        <p:txBody>
          <a:bodyPr rtlCol="0">
            <a:normAutofit fontScale="92500" lnSpcReduction="20000"/>
          </a:bodyPr>
          <a:lstStyle/>
          <a:p>
            <a:pPr>
              <a:defRPr/>
            </a:pPr>
            <a:r>
              <a:rPr lang="en-US" dirty="0">
                <a:ea typeface="+mn-ea"/>
                <a:cs typeface="+mn-cs"/>
              </a:rPr>
              <a:t>Double helix is 63 years old!! (knowledge of DNA structure)  Published April 25</a:t>
            </a:r>
            <a:r>
              <a:rPr lang="en-US" baseline="30000" dirty="0">
                <a:ea typeface="+mn-ea"/>
                <a:cs typeface="+mn-cs"/>
              </a:rPr>
              <a:t>th</a:t>
            </a:r>
            <a:r>
              <a:rPr lang="en-US" dirty="0">
                <a:ea typeface="+mn-ea"/>
                <a:cs typeface="+mn-cs"/>
              </a:rPr>
              <a:t>, 1953.</a:t>
            </a:r>
          </a:p>
          <a:p>
            <a:pPr marL="0" indent="0">
              <a:buFont typeface="Arial" panose="020B0604020202020204" pitchFamily="34" charset="0"/>
              <a:buNone/>
              <a:defRPr/>
            </a:pPr>
            <a:endParaRPr lang="en-US" dirty="0">
              <a:ea typeface="+mn-ea"/>
              <a:cs typeface="+mn-cs"/>
            </a:endParaRPr>
          </a:p>
          <a:p>
            <a:pPr marL="0" indent="0">
              <a:buFont typeface="Arial" panose="020B0604020202020204" pitchFamily="34" charset="0"/>
              <a:buNone/>
              <a:defRPr/>
            </a:pPr>
            <a:r>
              <a:rPr lang="en-US" b="1" dirty="0">
                <a:ea typeface="+mn-ea"/>
                <a:cs typeface="+mn-cs"/>
              </a:rPr>
              <a:t>Watson JD. Crick FHC. A structure for </a:t>
            </a:r>
            <a:r>
              <a:rPr lang="en-US" b="1" dirty="0" err="1">
                <a:ea typeface="+mn-ea"/>
                <a:cs typeface="+mn-cs"/>
              </a:rPr>
              <a:t>deoxyribose</a:t>
            </a:r>
            <a:r>
              <a:rPr lang="en-US" b="1" dirty="0">
                <a:ea typeface="+mn-ea"/>
                <a:cs typeface="+mn-cs"/>
              </a:rPr>
              <a:t> nucleic acid. 1953; </a:t>
            </a:r>
            <a:r>
              <a:rPr lang="en-US" b="1" i="1" dirty="0">
                <a:ea typeface="+mn-ea"/>
                <a:cs typeface="+mn-cs"/>
              </a:rPr>
              <a:t>Nature</a:t>
            </a:r>
            <a:r>
              <a:rPr lang="en-US" b="1" dirty="0">
                <a:ea typeface="+mn-ea"/>
                <a:cs typeface="+mn-cs"/>
              </a:rPr>
              <a:t> 171:737-8.</a:t>
            </a:r>
            <a:endParaRPr lang="en-US" dirty="0">
              <a:ea typeface="+mn-ea"/>
              <a:cs typeface="+mn-cs"/>
            </a:endParaRPr>
          </a:p>
          <a:p>
            <a:pPr marL="0" indent="0">
              <a:buFont typeface="Arial" panose="020B0604020202020204" pitchFamily="34" charset="0"/>
              <a:buNone/>
              <a:defRPr/>
            </a:pPr>
            <a:r>
              <a:rPr lang="en-US" dirty="0">
                <a:ea typeface="+mn-ea"/>
                <a:cs typeface="+mn-cs"/>
              </a:rPr>
              <a:t> 	</a:t>
            </a:r>
          </a:p>
          <a:p>
            <a:pPr marL="0" indent="0">
              <a:buFont typeface="Arial" panose="020B0604020202020204" pitchFamily="34" charset="0"/>
              <a:buNone/>
              <a:defRPr/>
            </a:pPr>
            <a:endParaRPr lang="en-US" dirty="0">
              <a:ea typeface="+mn-ea"/>
              <a:cs typeface="+mn-cs"/>
            </a:endParaRPr>
          </a:p>
          <a:p>
            <a:pPr>
              <a:defRPr/>
            </a:pPr>
            <a:endParaRPr lang="en-US" dirty="0">
              <a:ea typeface="+mn-ea"/>
              <a:cs typeface="+mn-cs"/>
            </a:endParaRPr>
          </a:p>
          <a:p>
            <a:pPr lvl="1">
              <a:defRPr/>
            </a:pPr>
            <a:r>
              <a:rPr lang="en-US" dirty="0">
                <a:ea typeface="+mn-ea"/>
              </a:rPr>
              <a:t>Watson and Crick got most of the glory…but the discovery of the structure was a very much a group effort.</a:t>
            </a:r>
          </a:p>
        </p:txBody>
      </p:sp>
    </p:spTree>
    <p:extLst>
      <p:ext uri="{BB962C8B-B14F-4D97-AF65-F5344CB8AC3E}">
        <p14:creationId xmlns:p14="http://schemas.microsoft.com/office/powerpoint/2010/main" val="352817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A960556-E814-F34C-810D-D2AC8E5F1EA6}"/>
              </a:ext>
            </a:extLst>
          </p:cNvPr>
          <p:cNvSpPr>
            <a:spLocks noGrp="1"/>
          </p:cNvSpPr>
          <p:nvPr>
            <p:ph type="title"/>
          </p:nvPr>
        </p:nvSpPr>
        <p:spPr/>
        <p:txBody>
          <a:bodyPr/>
          <a:lstStyle/>
          <a:p>
            <a:r>
              <a:rPr lang="en-US" altLang="en-US"/>
              <a:t>It began with biochemical studies…</a:t>
            </a:r>
          </a:p>
        </p:txBody>
      </p:sp>
      <p:sp>
        <p:nvSpPr>
          <p:cNvPr id="49154" name="Content Placeholder 2">
            <a:extLst>
              <a:ext uri="{FF2B5EF4-FFF2-40B4-BE49-F238E27FC236}">
                <a16:creationId xmlns:a16="http://schemas.microsoft.com/office/drawing/2014/main" id="{3E5359FF-F27A-8B4B-9817-6E17AD2AC522}"/>
              </a:ext>
            </a:extLst>
          </p:cNvPr>
          <p:cNvSpPr>
            <a:spLocks noGrp="1"/>
          </p:cNvSpPr>
          <p:nvPr>
            <p:ph idx="1"/>
          </p:nvPr>
        </p:nvSpPr>
        <p:spPr/>
        <p:txBody>
          <a:bodyPr/>
          <a:lstStyle/>
          <a:p>
            <a:r>
              <a:rPr lang="en-US" altLang="en-US"/>
              <a:t>Erwin Chargaff—studied DNA by base composition.</a:t>
            </a:r>
          </a:p>
          <a:p>
            <a:endParaRPr lang="en-US" altLang="en-US"/>
          </a:p>
          <a:p>
            <a:pPr lvl="1"/>
            <a:r>
              <a:rPr lang="en-US" altLang="en-US"/>
              <a:t>Noted roughly equal concentrations of:</a:t>
            </a:r>
          </a:p>
          <a:p>
            <a:pPr lvl="2"/>
            <a:r>
              <a:rPr lang="en-US" altLang="en-US"/>
              <a:t>Purines and Pyrimidines</a:t>
            </a:r>
          </a:p>
          <a:p>
            <a:pPr lvl="2"/>
            <a:r>
              <a:rPr lang="en-US" altLang="en-US"/>
              <a:t>Specifically:  [A] = [T] 	and [C] =[G]</a:t>
            </a:r>
          </a:p>
          <a:p>
            <a:pPr lvl="2">
              <a:buFont typeface="Arial" panose="020B0604020202020204" pitchFamily="34" charset="0"/>
              <a:buNone/>
            </a:pPr>
            <a:r>
              <a:rPr lang="en-US" altLang="en-US"/>
              <a:t>				</a:t>
            </a:r>
          </a:p>
        </p:txBody>
      </p:sp>
    </p:spTree>
    <p:extLst>
      <p:ext uri="{BB962C8B-B14F-4D97-AF65-F5344CB8AC3E}">
        <p14:creationId xmlns:p14="http://schemas.microsoft.com/office/powerpoint/2010/main" val="389960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0">
            <a:extLst>
              <a:ext uri="{FF2B5EF4-FFF2-40B4-BE49-F238E27FC236}">
                <a16:creationId xmlns:a16="http://schemas.microsoft.com/office/drawing/2014/main" id="{EEB2DDBE-2575-2F4C-9C08-A6FD473C529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0178" name="Picture 11">
            <a:extLst>
              <a:ext uri="{FF2B5EF4-FFF2-40B4-BE49-F238E27FC236}">
                <a16:creationId xmlns:a16="http://schemas.microsoft.com/office/drawing/2014/main" id="{40B828FC-0D1F-B143-B2D0-C25ABFEA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20548C-39DA-184B-835E-FAA6B1BD1811}"/>
              </a:ext>
            </a:extLst>
          </p:cNvPr>
          <p:cNvSpPr/>
          <p:nvPr/>
        </p:nvSpPr>
        <p:spPr>
          <a:xfrm>
            <a:off x="2562225" y="2332038"/>
            <a:ext cx="1384300" cy="1236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E1D631A-DAC2-7B44-9C9F-979A007C7ED6}"/>
              </a:ext>
            </a:extLst>
          </p:cNvPr>
          <p:cNvSpPr/>
          <p:nvPr/>
        </p:nvSpPr>
        <p:spPr>
          <a:xfrm>
            <a:off x="3946525" y="2332038"/>
            <a:ext cx="1346200"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TextBox 5">
            <a:extLst>
              <a:ext uri="{FF2B5EF4-FFF2-40B4-BE49-F238E27FC236}">
                <a16:creationId xmlns:a16="http://schemas.microsoft.com/office/drawing/2014/main" id="{E96E6647-6241-5B44-A7D3-6149525715A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5019C0ED-A822-5B4B-B8FE-20DFC2B38306}"/>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0C834BF0-B874-FD44-8937-10C66D0B13E6}"/>
              </a:ext>
            </a:extLst>
          </p:cNvPr>
          <p:cNvSpPr/>
          <p:nvPr/>
        </p:nvSpPr>
        <p:spPr>
          <a:xfrm>
            <a:off x="5213350" y="3683000"/>
            <a:ext cx="1347788"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835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10215E9-1E42-EA4D-80A8-3F1F14E54A85}"/>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7BAFE57F-4F57-CE4E-876B-1CA16FE4498E}"/>
              </a:ext>
            </a:extLst>
          </p:cNvPr>
          <p:cNvSpPr>
            <a:spLocks noGrp="1"/>
          </p:cNvSpPr>
          <p:nvPr>
            <p:ph idx="1"/>
          </p:nvPr>
        </p:nvSpPr>
        <p:spPr/>
        <p:txBody>
          <a:bodyPr/>
          <a:lstStyle/>
          <a:p>
            <a:pPr lvl="1">
              <a:buFont typeface="Arial" panose="020B0604020202020204" pitchFamily="34" charset="0"/>
              <a:buNone/>
            </a:pPr>
            <a:r>
              <a:rPr lang="en-US" altLang="en-US"/>
              <a:t>Suggested 1:1 interactions of specific bases.</a:t>
            </a:r>
          </a:p>
          <a:p>
            <a:pPr lvl="1">
              <a:buFont typeface="Arial" panose="020B0604020202020204" pitchFamily="34" charset="0"/>
              <a:buNone/>
            </a:pPr>
            <a:r>
              <a:rPr lang="en-US" altLang="en-US"/>
              <a:t>	A-T 	and  G-C</a:t>
            </a:r>
          </a:p>
          <a:p>
            <a:pPr lvl="1">
              <a:buFont typeface="Arial" panose="020B0604020202020204" pitchFamily="34" charset="0"/>
              <a:buNone/>
            </a:pPr>
            <a:endParaRPr lang="en-US" altLang="en-US"/>
          </a:p>
          <a:p>
            <a:pPr lvl="1">
              <a:buFont typeface="Arial" panose="020B0604020202020204" pitchFamily="34" charset="0"/>
              <a:buNone/>
            </a:pPr>
            <a:r>
              <a:rPr lang="en-US" altLang="en-US"/>
              <a:t>Eventually this biochemical ratio supported the specific A-T and G-C  base-pairing scheme which facilitates the interaction of 2 DNA strands.  </a:t>
            </a:r>
          </a:p>
          <a:p>
            <a:pPr lvl="1">
              <a:buFont typeface="Arial" panose="020B0604020202020204" pitchFamily="34" charset="0"/>
              <a:buNone/>
            </a:pPr>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105186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15C7D7-F5A4-2B42-9CC9-89065B01A695}"/>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A71BA3A-F13F-DB4E-B975-96A7612FAA3E}"/>
              </a:ext>
            </a:extLst>
          </p:cNvPr>
          <p:cNvSpPr>
            <a:spLocks noGrp="1"/>
          </p:cNvSpPr>
          <p:nvPr>
            <p:ph idx="1"/>
          </p:nvPr>
        </p:nvSpPr>
        <p:spPr/>
        <p:txBody>
          <a:bodyPr/>
          <a:lstStyle/>
          <a:p>
            <a:pPr marL="257175" lvl="1" indent="-257175"/>
            <a:r>
              <a:rPr lang="en-US" altLang="en-US"/>
              <a:t>Interestingly---different species have different base compositions---Some are more A/T rich  some are more G/C rich.</a:t>
            </a:r>
          </a:p>
          <a:p>
            <a:pPr marL="257175" lvl="1" indent="-257175"/>
            <a:endParaRPr lang="en-US" altLang="en-US"/>
          </a:p>
          <a:p>
            <a:pPr marL="257175" lvl="1" indent="-257175"/>
            <a:r>
              <a:rPr lang="en-US" altLang="en-US"/>
              <a:t>Humans have more A-T base-pairs than G-C base pairs.</a:t>
            </a:r>
          </a:p>
          <a:p>
            <a:pPr marL="257175" lvl="1" indent="-257175"/>
            <a:r>
              <a:rPr lang="en-US" altLang="en-US"/>
              <a:t>A bacterial species—</a:t>
            </a:r>
            <a:r>
              <a:rPr lang="en-US" altLang="en-US" i="1"/>
              <a:t>Sarcinia lutea </a:t>
            </a:r>
            <a:r>
              <a:rPr lang="en-US" altLang="en-US"/>
              <a:t>has more G-C than A-T base pairs.</a:t>
            </a:r>
          </a:p>
          <a:p>
            <a:endParaRPr lang="en-US" altLang="en-US"/>
          </a:p>
        </p:txBody>
      </p:sp>
    </p:spTree>
    <p:extLst>
      <p:ext uri="{BB962C8B-B14F-4D97-AF65-F5344CB8AC3E}">
        <p14:creationId xmlns:p14="http://schemas.microsoft.com/office/powerpoint/2010/main" val="3770292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0">
            <a:extLst>
              <a:ext uri="{FF2B5EF4-FFF2-40B4-BE49-F238E27FC236}">
                <a16:creationId xmlns:a16="http://schemas.microsoft.com/office/drawing/2014/main" id="{0F7105E6-1D76-F645-83D0-B48A424B8C6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4274" name="Picture 11">
            <a:extLst>
              <a:ext uri="{FF2B5EF4-FFF2-40B4-BE49-F238E27FC236}">
                <a16:creationId xmlns:a16="http://schemas.microsoft.com/office/drawing/2014/main" id="{5DE2ECE6-FA59-2640-8C24-F8B426591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2381117F-96CD-C349-A777-6996B9653A62}"/>
              </a:ext>
            </a:extLst>
          </p:cNvPr>
          <p:cNvSpPr/>
          <p:nvPr/>
        </p:nvSpPr>
        <p:spPr>
          <a:xfrm>
            <a:off x="26860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E0FB46A5-AC36-8E49-8423-647CD3BCD03A}"/>
              </a:ext>
            </a:extLst>
          </p:cNvPr>
          <p:cNvSpPr/>
          <p:nvPr/>
        </p:nvSpPr>
        <p:spPr>
          <a:xfrm>
            <a:off x="40576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7" name="TextBox 5">
            <a:extLst>
              <a:ext uri="{FF2B5EF4-FFF2-40B4-BE49-F238E27FC236}">
                <a16:creationId xmlns:a16="http://schemas.microsoft.com/office/drawing/2014/main" id="{869FC25E-55B4-1A47-A437-DD017D9B820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E5FA5041-514A-0245-9E47-18BA8C24DA69}"/>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C45CEEB2-05CD-F74C-8B81-520E3A285D63}"/>
              </a:ext>
            </a:extLst>
          </p:cNvPr>
          <p:cNvSpPr/>
          <p:nvPr/>
        </p:nvSpPr>
        <p:spPr>
          <a:xfrm>
            <a:off x="6342063" y="41529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a:extLst>
              <a:ext uri="{FF2B5EF4-FFF2-40B4-BE49-F238E27FC236}">
                <a16:creationId xmlns:a16="http://schemas.microsoft.com/office/drawing/2014/main" id="{169701D4-8239-ED46-9829-E882B8C46EB4}"/>
              </a:ext>
            </a:extLst>
          </p:cNvPr>
          <p:cNvCxnSpPr/>
          <p:nvPr/>
        </p:nvCxnSpPr>
        <p:spPr>
          <a:xfrm>
            <a:off x="3937000" y="3486150"/>
            <a:ext cx="2289175" cy="6667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848BE8D9-683F-5C4A-83DB-66B5CB8C6643}"/>
              </a:ext>
            </a:extLst>
          </p:cNvPr>
          <p:cNvSpPr/>
          <p:nvPr/>
        </p:nvSpPr>
        <p:spPr>
          <a:xfrm>
            <a:off x="6380163" y="4587875"/>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420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FC9A088-E23F-F842-ABA9-C69A41ACD8D7}"/>
              </a:ext>
            </a:extLst>
          </p:cNvPr>
          <p:cNvSpPr>
            <a:spLocks noGrp="1"/>
          </p:cNvSpPr>
          <p:nvPr>
            <p:ph type="title" idx="4294967295"/>
          </p:nvPr>
        </p:nvSpPr>
        <p:spPr/>
        <p:txBody>
          <a:bodyPr/>
          <a:lstStyle/>
          <a:p>
            <a:endParaRPr lang="en-US" altLang="en-US"/>
          </a:p>
        </p:txBody>
      </p:sp>
      <p:sp>
        <p:nvSpPr>
          <p:cNvPr id="62466" name="Content Placeholder 2">
            <a:extLst>
              <a:ext uri="{FF2B5EF4-FFF2-40B4-BE49-F238E27FC236}">
                <a16:creationId xmlns:a16="http://schemas.microsoft.com/office/drawing/2014/main" id="{444778E9-1044-1D4B-A9C9-08F1A9763414}"/>
              </a:ext>
            </a:extLst>
          </p:cNvPr>
          <p:cNvSpPr>
            <a:spLocks noGrp="1"/>
          </p:cNvSpPr>
          <p:nvPr>
            <p:ph idx="4294967295"/>
          </p:nvPr>
        </p:nvSpPr>
        <p:spPr>
          <a:xfrm>
            <a:off x="762000" y="1676400"/>
            <a:ext cx="7010400" cy="4800600"/>
          </a:xfrm>
        </p:spPr>
        <p:txBody>
          <a:bodyPr/>
          <a:lstStyle/>
          <a:p>
            <a:pPr>
              <a:buFont typeface="Arial" panose="020B0604020202020204" pitchFamily="34" charset="0"/>
              <a:buNone/>
            </a:pPr>
            <a:r>
              <a:rPr lang="en-US" altLang="en-US" dirty="0">
                <a:solidFill>
                  <a:srgbClr val="FF0000"/>
                </a:solidFill>
              </a:rPr>
              <a:t>NCO</a:t>
            </a:r>
            <a:r>
              <a:rPr lang="en-US" altLang="en-US" dirty="0"/>
              <a:t> (parental combinations)  will be the most frequent--</a:t>
            </a:r>
            <a:r>
              <a:rPr lang="en-US" altLang="en-US" sz="2400" dirty="0"/>
              <a:t>Although XO happens, it can happen </a:t>
            </a:r>
            <a:r>
              <a:rPr lang="en-US" altLang="en-US" sz="2400" i="1" dirty="0"/>
              <a:t>anywhere</a:t>
            </a:r>
            <a:r>
              <a:rPr lang="en-US" altLang="en-US" sz="2400" dirty="0"/>
              <a:t> along the chromosome. Not always in the interval you are analyzing.</a:t>
            </a:r>
          </a:p>
          <a:p>
            <a:pPr>
              <a:buFont typeface="Arial" panose="020B0604020202020204" pitchFamily="34" charset="0"/>
              <a:buNone/>
            </a:pPr>
            <a:endParaRPr lang="en-US" altLang="en-US" sz="1800" dirty="0"/>
          </a:p>
          <a:p>
            <a:pPr>
              <a:buFont typeface="Arial" panose="020B0604020202020204" pitchFamily="34" charset="0"/>
              <a:buNone/>
            </a:pPr>
            <a:r>
              <a:rPr lang="en-US" altLang="en-US" dirty="0">
                <a:solidFill>
                  <a:srgbClr val="FF0000"/>
                </a:solidFill>
              </a:rPr>
              <a:t>DCO</a:t>
            </a:r>
            <a:r>
              <a:rPr lang="en-US" altLang="en-US" dirty="0"/>
              <a:t> will be the least frequent</a:t>
            </a:r>
          </a:p>
          <a:p>
            <a:pPr>
              <a:buFont typeface="Arial" panose="020B0604020202020204" pitchFamily="34" charset="0"/>
              <a:buNone/>
            </a:pPr>
            <a:r>
              <a:rPr lang="en-US" altLang="en-US" dirty="0"/>
              <a:t> </a:t>
            </a:r>
          </a:p>
          <a:p>
            <a:pPr>
              <a:buFont typeface="Arial" panose="020B0604020202020204" pitchFamily="34" charset="0"/>
              <a:buNone/>
            </a:pPr>
            <a:r>
              <a:rPr lang="en-US" altLang="en-US" dirty="0">
                <a:solidFill>
                  <a:srgbClr val="FF0000"/>
                </a:solidFill>
              </a:rPr>
              <a:t>SCO1                           </a:t>
            </a:r>
            <a:r>
              <a:rPr lang="en-US" altLang="en-US" dirty="0"/>
              <a:t>	</a:t>
            </a:r>
          </a:p>
        </p:txBody>
      </p:sp>
      <p:sp>
        <p:nvSpPr>
          <p:cNvPr id="7" name="Right Brace 6">
            <a:extLst>
              <a:ext uri="{FF2B5EF4-FFF2-40B4-BE49-F238E27FC236}">
                <a16:creationId xmlns:a16="http://schemas.microsoft.com/office/drawing/2014/main" id="{472D3F30-C808-3743-8E2B-1D8395150BC8}"/>
              </a:ext>
            </a:extLst>
          </p:cNvPr>
          <p:cNvSpPr/>
          <p:nvPr/>
        </p:nvSpPr>
        <p:spPr>
          <a:xfrm flipH="1">
            <a:off x="2229720" y="4791075"/>
            <a:ext cx="214313" cy="77152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540" name="TextBox 1">
            <a:extLst>
              <a:ext uri="{FF2B5EF4-FFF2-40B4-BE49-F238E27FC236}">
                <a16:creationId xmlns:a16="http://schemas.microsoft.com/office/drawing/2014/main" id="{620C2F36-03F3-D84A-A6ED-C4243E71BC9A}"/>
              </a:ext>
            </a:extLst>
          </p:cNvPr>
          <p:cNvSpPr txBox="1">
            <a:spLocks noChangeArrowheads="1"/>
          </p:cNvSpPr>
          <p:nvPr/>
        </p:nvSpPr>
        <p:spPr bwMode="auto">
          <a:xfrm>
            <a:off x="732263" y="4560290"/>
            <a:ext cx="1189448" cy="1233094"/>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dirty="0">
                <a:solidFill>
                  <a:srgbClr val="FF0000"/>
                </a:solidFill>
                <a:latin typeface="Calibri" charset="0"/>
                <a:ea typeface="MS PGothic" charset="0"/>
                <a:cs typeface="MS PGothic" charset="0"/>
              </a:rPr>
              <a:t>SCO 2</a:t>
            </a:r>
          </a:p>
          <a:p>
            <a:pPr eaLnBrk="1" hangingPunct="1">
              <a:defRPr/>
            </a:pPr>
            <a:endParaRPr lang="en-US" sz="3200" dirty="0">
              <a:solidFill>
                <a:srgbClr val="FF0000"/>
              </a:solidFill>
              <a:latin typeface="Calibri" charset="0"/>
              <a:ea typeface="MS PGothic" charset="0"/>
              <a:cs typeface="MS PGothic" charset="0"/>
            </a:endParaRPr>
          </a:p>
          <a:p>
            <a:pPr eaLnBrk="1" hangingPunct="1">
              <a:defRPr/>
            </a:pPr>
            <a:endParaRPr lang="en-US" sz="1013" dirty="0"/>
          </a:p>
        </p:txBody>
      </p:sp>
      <p:sp>
        <p:nvSpPr>
          <p:cNvPr id="62469" name="TextBox 1">
            <a:extLst>
              <a:ext uri="{FF2B5EF4-FFF2-40B4-BE49-F238E27FC236}">
                <a16:creationId xmlns:a16="http://schemas.microsoft.com/office/drawing/2014/main" id="{FC223A8E-366B-3043-9784-604059ADD08A}"/>
              </a:ext>
            </a:extLst>
          </p:cNvPr>
          <p:cNvSpPr txBox="1">
            <a:spLocks noChangeArrowheads="1"/>
          </p:cNvSpPr>
          <p:nvPr/>
        </p:nvSpPr>
        <p:spPr bwMode="auto">
          <a:xfrm>
            <a:off x="2403276" y="4888391"/>
            <a:ext cx="3727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latin typeface="Calibri" panose="020F0502020204030204" pitchFamily="34" charset="0"/>
              </a:rPr>
              <a:t>will show intermediate frequencies reflecting the </a:t>
            </a:r>
            <a:r>
              <a:rPr lang="en-US" altLang="en-US" dirty="0" err="1">
                <a:latin typeface="Calibri" panose="020F0502020204030204" pitchFamily="34" charset="0"/>
              </a:rPr>
              <a:t>intergene</a:t>
            </a:r>
            <a:r>
              <a:rPr lang="en-US" altLang="en-US" dirty="0">
                <a:latin typeface="Calibri" panose="020F0502020204030204" pitchFamily="34" charset="0"/>
              </a:rPr>
              <a:t>   distances.</a:t>
            </a:r>
            <a:endParaRPr lang="en-US" altLang="en-US" dirty="0"/>
          </a:p>
        </p:txBody>
      </p:sp>
    </p:spTree>
    <p:extLst>
      <p:ext uri="{BB962C8B-B14F-4D97-AF65-F5344CB8AC3E}">
        <p14:creationId xmlns:p14="http://schemas.microsoft.com/office/powerpoint/2010/main" val="61601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3E2964B-3F86-5849-B6A3-93D7BF55C6FD}"/>
              </a:ext>
            </a:extLst>
          </p:cNvPr>
          <p:cNvSpPr>
            <a:spLocks noGrp="1"/>
          </p:cNvSpPr>
          <p:nvPr>
            <p:ph type="title" idx="4294967295"/>
          </p:nvPr>
        </p:nvSpPr>
        <p:spPr/>
        <p:txBody>
          <a:bodyPr/>
          <a:lstStyle/>
          <a:p>
            <a:r>
              <a:rPr lang="en-US" altLang="en-US" dirty="0"/>
              <a:t>Textbook example…</a:t>
            </a:r>
          </a:p>
        </p:txBody>
      </p:sp>
      <p:sp>
        <p:nvSpPr>
          <p:cNvPr id="63490" name="Content Placeholder 2">
            <a:extLst>
              <a:ext uri="{FF2B5EF4-FFF2-40B4-BE49-F238E27FC236}">
                <a16:creationId xmlns:a16="http://schemas.microsoft.com/office/drawing/2014/main" id="{91B23673-CFED-CA48-81CB-8A988A29EA63}"/>
              </a:ext>
            </a:extLst>
          </p:cNvPr>
          <p:cNvSpPr>
            <a:spLocks noGrp="1"/>
          </p:cNvSpPr>
          <p:nvPr>
            <p:ph idx="4294967295"/>
          </p:nvPr>
        </p:nvSpPr>
        <p:spPr>
          <a:xfrm>
            <a:off x="457200" y="1600200"/>
            <a:ext cx="8229600" cy="4983162"/>
          </a:xfrm>
        </p:spPr>
        <p:txBody>
          <a:bodyPr/>
          <a:lstStyle/>
          <a:p>
            <a:r>
              <a:rPr lang="en-US" altLang="en-US" dirty="0"/>
              <a:t>3  X-linked genes in example</a:t>
            </a:r>
          </a:p>
          <a:p>
            <a:pPr>
              <a:buFont typeface="Arial" panose="020B0604020202020204" pitchFamily="34" charset="0"/>
              <a:buNone/>
            </a:pPr>
            <a:r>
              <a:rPr lang="en-US" altLang="en-US" dirty="0"/>
              <a:t>w-white eyes</a:t>
            </a:r>
          </a:p>
          <a:p>
            <a:pPr>
              <a:buFont typeface="Arial" panose="020B0604020202020204" pitchFamily="34" charset="0"/>
              <a:buNone/>
            </a:pPr>
            <a:r>
              <a:rPr lang="en-US" altLang="en-US" dirty="0"/>
              <a:t>			</a:t>
            </a:r>
          </a:p>
          <a:p>
            <a:pPr>
              <a:buFont typeface="Arial" panose="020B0604020202020204" pitchFamily="34" charset="0"/>
              <a:buNone/>
            </a:pPr>
            <a:r>
              <a:rPr lang="en-US" altLang="en-US" dirty="0"/>
              <a:t>y-yellow body		          3    recessive					           mutations</a:t>
            </a:r>
          </a:p>
          <a:p>
            <a:pPr>
              <a:buFont typeface="Arial" panose="020B0604020202020204" pitchFamily="34" charset="0"/>
              <a:buNone/>
            </a:pPr>
            <a:r>
              <a:rPr lang="en-US" altLang="en-US" dirty="0" err="1"/>
              <a:t>ec</a:t>
            </a:r>
            <a:r>
              <a:rPr lang="en-US" altLang="en-US" dirty="0"/>
              <a:t>-echinus (eye shape)</a:t>
            </a:r>
          </a:p>
        </p:txBody>
      </p:sp>
      <p:sp>
        <p:nvSpPr>
          <p:cNvPr id="5" name="Right Brace 4">
            <a:extLst>
              <a:ext uri="{FF2B5EF4-FFF2-40B4-BE49-F238E27FC236}">
                <a16:creationId xmlns:a16="http://schemas.microsoft.com/office/drawing/2014/main" id="{02E7D398-009F-1744-BA9E-CB7D07530BC9}"/>
              </a:ext>
            </a:extLst>
          </p:cNvPr>
          <p:cNvSpPr/>
          <p:nvPr/>
        </p:nvSpPr>
        <p:spPr>
          <a:xfrm>
            <a:off x="4495800" y="2258296"/>
            <a:ext cx="152400" cy="2542303"/>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63492" name="Picture 10">
            <a:extLst>
              <a:ext uri="{FF2B5EF4-FFF2-40B4-BE49-F238E27FC236}">
                <a16:creationId xmlns:a16="http://schemas.microsoft.com/office/drawing/2014/main" id="{1CF082E1-0D43-7C4A-AEE6-D67D112C4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707731"/>
            <a:ext cx="2794517" cy="15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F03B2981-CDAB-1247-940A-68CB997333C9}"/>
              </a:ext>
            </a:extLst>
          </p:cNvPr>
          <p:cNvCxnSpPr/>
          <p:nvPr/>
        </p:nvCxnSpPr>
        <p:spPr>
          <a:xfrm>
            <a:off x="6477000" y="4707731"/>
            <a:ext cx="513160" cy="30956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AE8C93D-3A4E-3C43-9736-DF0B264910B0}"/>
              </a:ext>
            </a:extLst>
          </p:cNvPr>
          <p:cNvCxnSpPr>
            <a:cxnSpLocks/>
          </p:cNvCxnSpPr>
          <p:nvPr/>
        </p:nvCxnSpPr>
        <p:spPr>
          <a:xfrm>
            <a:off x="4897040" y="4419600"/>
            <a:ext cx="208360" cy="457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6">
            <a:extLst>
              <a:ext uri="{FF2B5EF4-FFF2-40B4-BE49-F238E27FC236}">
                <a16:creationId xmlns:a16="http://schemas.microsoft.com/office/drawing/2014/main" id="{B75233FA-91AB-F445-8555-9E02CA155AD8}"/>
              </a:ext>
            </a:extLst>
          </p:cNvPr>
          <p:cNvSpPr txBox="1">
            <a:spLocks noChangeArrowheads="1"/>
          </p:cNvSpPr>
          <p:nvPr/>
        </p:nvSpPr>
        <p:spPr bwMode="auto">
          <a:xfrm>
            <a:off x="5472112" y="5149454"/>
            <a:ext cx="1671638"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314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675" b="1">
                <a:solidFill>
                  <a:srgbClr val="D53D21"/>
                </a:solidFill>
              </a:rPr>
              <a:t>Figure 5.8</a:t>
            </a:r>
          </a:p>
        </p:txBody>
      </p:sp>
      <p:pic>
        <p:nvPicPr>
          <p:cNvPr id="64514" name="Picture 12">
            <a:extLst>
              <a:ext uri="{FF2B5EF4-FFF2-40B4-BE49-F238E27FC236}">
                <a16:creationId xmlns:a16="http://schemas.microsoft.com/office/drawing/2014/main" id="{7821CD91-D6A6-FA43-B843-FF08F6774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62"/>
          <a:stretch>
            <a:fillRect/>
          </a:stretch>
        </p:blipFill>
        <p:spPr bwMode="auto">
          <a:xfrm>
            <a:off x="2971800" y="146797"/>
            <a:ext cx="5410200" cy="651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A4CB57B-A13E-634C-BDAC-42BFF36D8DD4}"/>
              </a:ext>
            </a:extLst>
          </p:cNvPr>
          <p:cNvSpPr/>
          <p:nvPr/>
        </p:nvSpPr>
        <p:spPr>
          <a:xfrm>
            <a:off x="3657600" y="1220390"/>
            <a:ext cx="2743200" cy="7294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6" name="TextBox 4">
            <a:extLst>
              <a:ext uri="{FF2B5EF4-FFF2-40B4-BE49-F238E27FC236}">
                <a16:creationId xmlns:a16="http://schemas.microsoft.com/office/drawing/2014/main" id="{DD9F53CA-196F-9145-9B2C-289659F13CF4}"/>
              </a:ext>
            </a:extLst>
          </p:cNvPr>
          <p:cNvSpPr txBox="1">
            <a:spLocks noChangeArrowheads="1"/>
          </p:cNvSpPr>
          <p:nvPr/>
        </p:nvSpPr>
        <p:spPr bwMode="auto">
          <a:xfrm>
            <a:off x="457200" y="921122"/>
            <a:ext cx="2286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t>Cross is made to produce female heterozygote and completely recessive male.</a:t>
            </a:r>
          </a:p>
        </p:txBody>
      </p:sp>
      <p:cxnSp>
        <p:nvCxnSpPr>
          <p:cNvPr id="7" name="Straight Arrow Connector 6">
            <a:extLst>
              <a:ext uri="{FF2B5EF4-FFF2-40B4-BE49-F238E27FC236}">
                <a16:creationId xmlns:a16="http://schemas.microsoft.com/office/drawing/2014/main" id="{3B53E78D-6BE3-124E-9176-5A6DF0A154F5}"/>
              </a:ext>
            </a:extLst>
          </p:cNvPr>
          <p:cNvCxnSpPr/>
          <p:nvPr/>
        </p:nvCxnSpPr>
        <p:spPr>
          <a:xfrm>
            <a:off x="3371850" y="2357438"/>
            <a:ext cx="1243013" cy="11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50DA86-7042-C545-934C-092EE1422E10}"/>
              </a:ext>
            </a:extLst>
          </p:cNvPr>
          <p:cNvCxnSpPr>
            <a:cxnSpLocks/>
          </p:cNvCxnSpPr>
          <p:nvPr/>
        </p:nvCxnSpPr>
        <p:spPr>
          <a:xfrm flipV="1">
            <a:off x="2362200" y="1756941"/>
            <a:ext cx="1605136" cy="2038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81BBE0D-ECA6-C044-97DF-3BF2BE179F05}"/>
              </a:ext>
            </a:extLst>
          </p:cNvPr>
          <p:cNvSpPr/>
          <p:nvPr/>
        </p:nvSpPr>
        <p:spPr>
          <a:xfrm>
            <a:off x="7727156" y="2465464"/>
            <a:ext cx="502443" cy="370673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5743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AD105D2C-8691-CA4A-A32C-7AFC52570771}"/>
              </a:ext>
            </a:extLst>
          </p:cNvPr>
          <p:cNvSpPr>
            <a:spLocks noGrp="1"/>
          </p:cNvSpPr>
          <p:nvPr>
            <p:ph type="title" idx="4294967295"/>
          </p:nvPr>
        </p:nvSpPr>
        <p:spPr/>
        <p:txBody>
          <a:bodyPr/>
          <a:lstStyle/>
          <a:p>
            <a:pPr algn="l"/>
            <a:r>
              <a:rPr lang="en-US" altLang="en-US" sz="3200" dirty="0"/>
              <a:t>What are the </a:t>
            </a:r>
            <a:r>
              <a:rPr lang="en-US" altLang="en-US" sz="3200" i="1" dirty="0"/>
              <a:t>possible</a:t>
            </a:r>
            <a:r>
              <a:rPr lang="en-US" altLang="en-US" sz="3200" dirty="0"/>
              <a:t> orders for 3 genes?  </a:t>
            </a:r>
          </a:p>
        </p:txBody>
      </p:sp>
      <p:sp>
        <p:nvSpPr>
          <p:cNvPr id="71682" name="Content Placeholder 2">
            <a:extLst>
              <a:ext uri="{FF2B5EF4-FFF2-40B4-BE49-F238E27FC236}">
                <a16:creationId xmlns:a16="http://schemas.microsoft.com/office/drawing/2014/main" id="{FE32AC6B-890B-1F4B-A347-76E392B899C6}"/>
              </a:ext>
            </a:extLst>
          </p:cNvPr>
          <p:cNvSpPr>
            <a:spLocks noGrp="1"/>
          </p:cNvSpPr>
          <p:nvPr>
            <p:ph idx="4294967295"/>
          </p:nvPr>
        </p:nvSpPr>
        <p:spPr>
          <a:ln>
            <a:solidFill>
              <a:schemeClr val="tx1"/>
            </a:solidFill>
            <a:miter lim="800000"/>
            <a:headEnd/>
            <a:tailEnd/>
          </a:ln>
        </p:spPr>
        <p:txBody>
          <a:bodyPr/>
          <a:lstStyle/>
          <a:p>
            <a:pPr>
              <a:defRPr/>
            </a:pPr>
            <a:r>
              <a:rPr lang="en-US" sz="5400" dirty="0">
                <a:ea typeface="MS PGothic" charset="0"/>
              </a:rPr>
              <a:t>y-</a:t>
            </a:r>
            <a:r>
              <a:rPr lang="en-US" sz="5400" dirty="0" err="1">
                <a:solidFill>
                  <a:srgbClr val="FF0000"/>
                </a:solidFill>
                <a:ea typeface="MS PGothic" charset="0"/>
              </a:rPr>
              <a:t>ec</a:t>
            </a:r>
            <a:r>
              <a:rPr lang="en-US" sz="5400" dirty="0">
                <a:ea typeface="MS PGothic" charset="0"/>
              </a:rPr>
              <a:t>-w 	(w-</a:t>
            </a:r>
            <a:r>
              <a:rPr lang="en-US" sz="5400" dirty="0" err="1">
                <a:solidFill>
                  <a:srgbClr val="FF0000"/>
                </a:solidFill>
                <a:ea typeface="MS PGothic" charset="0"/>
              </a:rPr>
              <a:t>ec</a:t>
            </a:r>
            <a:r>
              <a:rPr lang="en-US" sz="5400" dirty="0">
                <a:ea typeface="MS PGothic" charset="0"/>
              </a:rPr>
              <a:t>-y)</a:t>
            </a:r>
          </a:p>
          <a:p>
            <a:pPr>
              <a:defRPr/>
            </a:pPr>
            <a:r>
              <a:rPr lang="en-US" sz="5400" dirty="0">
                <a:ea typeface="MS PGothic" charset="0"/>
              </a:rPr>
              <a:t>y-</a:t>
            </a:r>
            <a:r>
              <a:rPr lang="en-US" sz="5400" dirty="0">
                <a:solidFill>
                  <a:srgbClr val="FF0000"/>
                </a:solidFill>
                <a:ea typeface="MS PGothic" charset="0"/>
              </a:rPr>
              <a:t>w</a:t>
            </a:r>
            <a:r>
              <a:rPr lang="en-US" sz="5400" dirty="0">
                <a:ea typeface="MS PGothic" charset="0"/>
              </a:rPr>
              <a:t>-</a:t>
            </a:r>
            <a:r>
              <a:rPr lang="en-US" sz="5400" dirty="0" err="1">
                <a:ea typeface="MS PGothic" charset="0"/>
              </a:rPr>
              <a:t>ec</a:t>
            </a:r>
            <a:r>
              <a:rPr lang="en-US" sz="5400" dirty="0">
                <a:ea typeface="MS PGothic" charset="0"/>
              </a:rPr>
              <a:t>	 (</a:t>
            </a:r>
            <a:r>
              <a:rPr lang="en-US" sz="5400" dirty="0" err="1">
                <a:ea typeface="MS PGothic" charset="0"/>
              </a:rPr>
              <a:t>ec</a:t>
            </a:r>
            <a:r>
              <a:rPr lang="en-US" sz="5400" dirty="0">
                <a:ea typeface="MS PGothic" charset="0"/>
              </a:rPr>
              <a:t>-</a:t>
            </a:r>
            <a:r>
              <a:rPr lang="en-US" sz="5400" dirty="0">
                <a:solidFill>
                  <a:srgbClr val="FF0000"/>
                </a:solidFill>
                <a:ea typeface="MS PGothic" charset="0"/>
              </a:rPr>
              <a:t>w</a:t>
            </a:r>
            <a:r>
              <a:rPr lang="en-US" sz="5400" dirty="0">
                <a:ea typeface="MS PGothic" charset="0"/>
              </a:rPr>
              <a:t>-y)</a:t>
            </a:r>
          </a:p>
          <a:p>
            <a:pPr>
              <a:defRPr/>
            </a:pPr>
            <a:r>
              <a:rPr lang="en-US" sz="5400" dirty="0">
                <a:ea typeface="MS PGothic" charset="0"/>
              </a:rPr>
              <a:t>w-</a:t>
            </a:r>
            <a:r>
              <a:rPr lang="en-US" sz="5400" dirty="0">
                <a:solidFill>
                  <a:srgbClr val="FF0000"/>
                </a:solidFill>
                <a:ea typeface="MS PGothic" charset="0"/>
              </a:rPr>
              <a:t>y</a:t>
            </a:r>
            <a:r>
              <a:rPr lang="en-US" sz="5400" dirty="0">
                <a:ea typeface="MS PGothic" charset="0"/>
              </a:rPr>
              <a:t>-</a:t>
            </a:r>
            <a:r>
              <a:rPr lang="en-US" sz="5400" dirty="0" err="1">
                <a:ea typeface="MS PGothic" charset="0"/>
              </a:rPr>
              <a:t>ec</a:t>
            </a:r>
            <a:r>
              <a:rPr lang="en-US" sz="5400" dirty="0">
                <a:ea typeface="MS PGothic" charset="0"/>
              </a:rPr>
              <a:t>	 (</a:t>
            </a:r>
            <a:r>
              <a:rPr lang="en-US" sz="5400" dirty="0" err="1">
                <a:ea typeface="MS PGothic" charset="0"/>
              </a:rPr>
              <a:t>ec</a:t>
            </a:r>
            <a:r>
              <a:rPr lang="en-US" sz="5400" dirty="0">
                <a:ea typeface="MS PGothic" charset="0"/>
              </a:rPr>
              <a:t>-</a:t>
            </a:r>
            <a:r>
              <a:rPr lang="en-US" sz="5400" dirty="0">
                <a:solidFill>
                  <a:srgbClr val="FF0000"/>
                </a:solidFill>
                <a:ea typeface="MS PGothic" charset="0"/>
              </a:rPr>
              <a:t>y-</a:t>
            </a:r>
            <a:r>
              <a:rPr lang="en-US" sz="5400" dirty="0">
                <a:ea typeface="MS PGothic" charset="0"/>
              </a:rPr>
              <a:t>w)</a:t>
            </a:r>
          </a:p>
        </p:txBody>
      </p:sp>
    </p:spTree>
    <p:extLst>
      <p:ext uri="{BB962C8B-B14F-4D97-AF65-F5344CB8AC3E}">
        <p14:creationId xmlns:p14="http://schemas.microsoft.com/office/powerpoint/2010/main" val="33267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a:extLst>
              <a:ext uri="{FF2B5EF4-FFF2-40B4-BE49-F238E27FC236}">
                <a16:creationId xmlns:a16="http://schemas.microsoft.com/office/drawing/2014/main" id="{E6AAB1B2-13A5-6E47-9139-AB47C161869A}"/>
              </a:ext>
            </a:extLst>
          </p:cNvPr>
          <p:cNvSpPr>
            <a:spLocks noGrp="1"/>
          </p:cNvSpPr>
          <p:nvPr>
            <p:ph type="title"/>
          </p:nvPr>
        </p:nvSpPr>
        <p:spPr/>
        <p:txBody>
          <a:bodyPr/>
          <a:lstStyle/>
          <a:p>
            <a:r>
              <a:rPr lang="en-US" altLang="en-US" sz="2400" dirty="0"/>
              <a:t>The three possible sequences of the </a:t>
            </a:r>
            <a:r>
              <a:rPr lang="en-US" altLang="en-US" sz="2400" i="1" dirty="0"/>
              <a:t>white</a:t>
            </a:r>
            <a:r>
              <a:rPr lang="en-US" altLang="en-US" sz="2400" dirty="0"/>
              <a:t>, </a:t>
            </a:r>
            <a:r>
              <a:rPr lang="en-US" altLang="en-US" sz="2400" i="1" dirty="0"/>
              <a:t>yellow</a:t>
            </a:r>
            <a:r>
              <a:rPr lang="en-US" altLang="en-US" sz="2400" dirty="0"/>
              <a:t>, and </a:t>
            </a:r>
            <a:r>
              <a:rPr lang="en-US" altLang="en-US" sz="2400" i="1" dirty="0"/>
              <a:t>echinus</a:t>
            </a:r>
            <a:r>
              <a:rPr lang="en-US" altLang="en-US" sz="2400" dirty="0"/>
              <a:t> genes and the results of a double crossover in each case.</a:t>
            </a:r>
          </a:p>
        </p:txBody>
      </p:sp>
      <p:sp>
        <p:nvSpPr>
          <p:cNvPr id="69634" name="Footer Placeholder 4">
            <a:extLst>
              <a:ext uri="{FF2B5EF4-FFF2-40B4-BE49-F238E27FC236}">
                <a16:creationId xmlns:a16="http://schemas.microsoft.com/office/drawing/2014/main" id="{F661DA0F-F129-D84F-8ADE-B38B424341D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557213" indent="-214313">
              <a:defRPr>
                <a:solidFill>
                  <a:schemeClr val="tx1"/>
                </a:solidFill>
                <a:latin typeface="Arial" panose="020B0604020202020204" pitchFamily="34" charset="0"/>
                <a:ea typeface="ＭＳ Ｐゴシック" panose="020B0600070205080204" pitchFamily="34" charset="-128"/>
              </a:defRPr>
            </a:lvl2pPr>
            <a:lvl3pPr marL="857250" indent="-171450">
              <a:defRPr>
                <a:solidFill>
                  <a:schemeClr val="tx1"/>
                </a:solidFill>
                <a:latin typeface="Arial" panose="020B0604020202020204" pitchFamily="34" charset="0"/>
                <a:ea typeface="ＭＳ Ｐゴシック" panose="020B0600070205080204" pitchFamily="34" charset="-128"/>
              </a:defRPr>
            </a:lvl3pPr>
            <a:lvl4pPr marL="1200150" indent="-171450">
              <a:defRPr>
                <a:solidFill>
                  <a:schemeClr val="tx1"/>
                </a:solidFill>
                <a:latin typeface="Arial" panose="020B0604020202020204" pitchFamily="34" charset="0"/>
                <a:ea typeface="ＭＳ Ｐゴシック" panose="020B0600070205080204" pitchFamily="34" charset="-128"/>
              </a:defRPr>
            </a:lvl4pPr>
            <a:lvl5pPr marL="1543050" indent="-171450">
              <a:defRPr>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898989"/>
                </a:solidFill>
                <a:latin typeface="Calibri" panose="020F0502020204030204" pitchFamily="34" charset="0"/>
              </a:rPr>
              <a:t>© 2015 Pearson Education, Inc.</a:t>
            </a:r>
          </a:p>
        </p:txBody>
      </p:sp>
      <p:pic>
        <p:nvPicPr>
          <p:cNvPr id="69635" name="Picture 1">
            <a:extLst>
              <a:ext uri="{FF2B5EF4-FFF2-40B4-BE49-F238E27FC236}">
                <a16:creationId xmlns:a16="http://schemas.microsoft.com/office/drawing/2014/main" id="{1DCF7002-D07E-ED41-AE75-F27CCDB11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9" y="2333624"/>
            <a:ext cx="8538871" cy="389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08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a:extLst>
              <a:ext uri="{FF2B5EF4-FFF2-40B4-BE49-F238E27FC236}">
                <a16:creationId xmlns:a16="http://schemas.microsoft.com/office/drawing/2014/main" id="{BA8CE9C5-B681-DC47-BC1A-27875036C50C}"/>
              </a:ext>
            </a:extLst>
          </p:cNvPr>
          <p:cNvSpPr>
            <a:spLocks noGrp="1"/>
          </p:cNvSpPr>
          <p:nvPr>
            <p:ph type="title"/>
          </p:nvPr>
        </p:nvSpPr>
        <p:spPr/>
        <p:txBody>
          <a:bodyPr/>
          <a:lstStyle/>
          <a:p>
            <a:endParaRPr lang="en-US" altLang="en-US"/>
          </a:p>
        </p:txBody>
      </p:sp>
      <p:sp>
        <p:nvSpPr>
          <p:cNvPr id="71682" name="Content Placeholder 4">
            <a:extLst>
              <a:ext uri="{FF2B5EF4-FFF2-40B4-BE49-F238E27FC236}">
                <a16:creationId xmlns:a16="http://schemas.microsoft.com/office/drawing/2014/main" id="{1F1CAACD-3AC4-0840-95F5-8309C5FFCC6A}"/>
              </a:ext>
            </a:extLst>
          </p:cNvPr>
          <p:cNvSpPr>
            <a:spLocks noGrp="1"/>
          </p:cNvSpPr>
          <p:nvPr>
            <p:ph idx="1"/>
          </p:nvPr>
        </p:nvSpPr>
        <p:spPr/>
        <p:txBody>
          <a:bodyPr/>
          <a:lstStyle/>
          <a:p>
            <a:r>
              <a:rPr lang="en-US" altLang="en-US"/>
              <a:t>Go back to the table, and identify how the genes would change to make DCO.  </a:t>
            </a:r>
          </a:p>
          <a:p>
            <a:endParaRPr lang="en-US" altLang="en-US"/>
          </a:p>
          <a:p>
            <a:r>
              <a:rPr lang="en-US" altLang="en-US"/>
              <a:t>Play with the orders to turn NCO to DCO.</a:t>
            </a:r>
          </a:p>
          <a:p>
            <a:endParaRPr lang="en-US" altLang="en-US"/>
          </a:p>
          <a:p>
            <a:r>
              <a:rPr lang="en-US" altLang="en-US"/>
              <a:t>The order should be revealed.</a:t>
            </a:r>
          </a:p>
          <a:p>
            <a:endParaRPr lang="en-US" altLang="en-US"/>
          </a:p>
        </p:txBody>
      </p:sp>
    </p:spTree>
    <p:extLst>
      <p:ext uri="{BB962C8B-B14F-4D97-AF65-F5344CB8AC3E}">
        <p14:creationId xmlns:p14="http://schemas.microsoft.com/office/powerpoint/2010/main" val="3466280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3947</TotalTime>
  <Words>1611</Words>
  <Application>Microsoft Macintosh PowerPoint</Application>
  <PresentationFormat>On-screen Show (4:3)</PresentationFormat>
  <Paragraphs>196</Paragraphs>
  <Slides>35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LegacySans-Medium</vt:lpstr>
      <vt:lpstr>Office Theme</vt:lpstr>
      <vt:lpstr>Lecture 29 November 15th , 2019</vt:lpstr>
      <vt:lpstr>3 basic requirements for successful 3-point mapping</vt:lpstr>
      <vt:lpstr>Knowing the design of the cross,  3 types of offspring should be evident. </vt:lpstr>
      <vt:lpstr>PowerPoint Presentation</vt:lpstr>
      <vt:lpstr>Textbook example…</vt:lpstr>
      <vt:lpstr>PowerPoint Presentation</vt:lpstr>
      <vt:lpstr>What are the possible orders for 3 genes?  </vt:lpstr>
      <vt:lpstr>The three possible sequences of the white, yellow, and echinus genes and the results of a double crossover in each case.</vt:lpstr>
      <vt:lpstr>PowerPoint Presentation</vt:lpstr>
      <vt:lpstr>PowerPoint Presentation</vt:lpstr>
      <vt:lpstr>PowerPoint Presentation</vt:lpstr>
      <vt:lpstr>PowerPoint Presentation</vt:lpstr>
      <vt:lpstr>Determining the distances…</vt:lpstr>
      <vt:lpstr>Determining the distances…</vt:lpstr>
      <vt:lpstr>PowerPoint Presentation</vt:lpstr>
      <vt:lpstr>PowerPoint Presentation</vt:lpstr>
      <vt:lpstr>Returning  to Nucleic acid chemistry…</vt:lpstr>
      <vt:lpstr>Nucleotides…</vt:lpstr>
      <vt:lpstr>PowerPoint Presentation</vt:lpstr>
      <vt:lpstr>PowerPoint Presentation</vt:lpstr>
      <vt:lpstr>PowerPoint Presentation</vt:lpstr>
      <vt:lpstr>Sketch a nucleotide—show this level of detail</vt:lpstr>
      <vt:lpstr>When talking about any or all RNA or DNA building blocks we us “N” to designate any/all of the bases. For example, dNTP—could be dATP, dCTP, dTTP, or dGTP.  If dNPT is plural (dNTPs), we are referring to all 4 DNA nucleotides. </vt:lpstr>
      <vt:lpstr>By the way….Nucleotides serve various functions</vt:lpstr>
      <vt:lpstr>DNA/RNA  made of  chemically linked nucleotides</vt:lpstr>
      <vt:lpstr>PowerPoint Presentation</vt:lpstr>
      <vt:lpstr>PowerPoint Presentation</vt:lpstr>
      <vt:lpstr>PowerPoint Presentation</vt:lpstr>
      <vt:lpstr>PowerPoint Presentation</vt:lpstr>
      <vt:lpstr>(How do we know)?  Determining DNA structure…</vt:lpstr>
      <vt:lpstr>It began with biochemical studies…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65</cp:revision>
  <cp:lastPrinted>2019-10-11T13:27:27Z</cp:lastPrinted>
  <dcterms:created xsi:type="dcterms:W3CDTF">2019-10-07T18:23:51Z</dcterms:created>
  <dcterms:modified xsi:type="dcterms:W3CDTF">2019-11-15T13:31:16Z</dcterms:modified>
  <cp:category/>
</cp:coreProperties>
</file>